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797675" cy="9926625"/>
  <p:embeddedFontLst>
    <p:embeddedFont>
      <p:font typeface="Century Gothic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CenturyGothic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enturyGothic-bold.fntdata"/><Relationship Id="rId6" Type="http://schemas.openxmlformats.org/officeDocument/2006/relationships/slide" Target="slides/slide1.xml"/><Relationship Id="rId18" Type="http://schemas.openxmlformats.org/officeDocument/2006/relationships/font" Target="fonts/CenturyGothic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NZ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c1e4fffe2_0_0:notes"/>
          <p:cNvSpPr/>
          <p:nvPr>
            <p:ph idx="2" type="sldImg"/>
          </p:nvPr>
        </p:nvSpPr>
        <p:spPr>
          <a:xfrm>
            <a:off x="917575" y="744538"/>
            <a:ext cx="49626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7c1e4fffe2_0_0:notes"/>
          <p:cNvSpPr txBox="1"/>
          <p:nvPr>
            <p:ph idx="1" type="body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03" name="Google Shape;103;g7c1e4fffe2_0_0:notes"/>
          <p:cNvSpPr txBox="1"/>
          <p:nvPr>
            <p:ph idx="12" type="sldNum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c1e4fffe2_0_8:notes"/>
          <p:cNvSpPr/>
          <p:nvPr>
            <p:ph idx="2" type="sldImg"/>
          </p:nvPr>
        </p:nvSpPr>
        <p:spPr>
          <a:xfrm>
            <a:off x="917575" y="744538"/>
            <a:ext cx="49626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c1e4fffe2_0_8:notes"/>
          <p:cNvSpPr txBox="1"/>
          <p:nvPr>
            <p:ph idx="1" type="body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7c1e4fffe2_0_8:notes"/>
          <p:cNvSpPr txBox="1"/>
          <p:nvPr>
            <p:ph idx="12" type="sldNum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c1e4fffe2_0_15:notes"/>
          <p:cNvSpPr/>
          <p:nvPr>
            <p:ph idx="2" type="sldImg"/>
          </p:nvPr>
        </p:nvSpPr>
        <p:spPr>
          <a:xfrm>
            <a:off x="917575" y="744538"/>
            <a:ext cx="49626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c1e4fffe2_0_15:notes"/>
          <p:cNvSpPr txBox="1"/>
          <p:nvPr>
            <p:ph idx="1" type="body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7c1e4fffe2_0_15:notes"/>
          <p:cNvSpPr txBox="1"/>
          <p:nvPr>
            <p:ph idx="12" type="sldNum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c9f8f1aa2_0_14:notes"/>
          <p:cNvSpPr/>
          <p:nvPr>
            <p:ph idx="2" type="sldImg"/>
          </p:nvPr>
        </p:nvSpPr>
        <p:spPr>
          <a:xfrm>
            <a:off x="917575" y="744538"/>
            <a:ext cx="49626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c9f8f1aa2_0_14:notes"/>
          <p:cNvSpPr txBox="1"/>
          <p:nvPr>
            <p:ph idx="1" type="body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7c9f8f1aa2_0_14:notes"/>
          <p:cNvSpPr txBox="1"/>
          <p:nvPr>
            <p:ph idx="12" type="sldNum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cbf9f9611_0_0:notes"/>
          <p:cNvSpPr/>
          <p:nvPr>
            <p:ph idx="2" type="sldImg"/>
          </p:nvPr>
        </p:nvSpPr>
        <p:spPr>
          <a:xfrm>
            <a:off x="917575" y="744538"/>
            <a:ext cx="49626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cbf9f9611_0_0:notes"/>
          <p:cNvSpPr txBox="1"/>
          <p:nvPr>
            <p:ph idx="1" type="body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7cbf9f9611_0_0:notes"/>
          <p:cNvSpPr txBox="1"/>
          <p:nvPr>
            <p:ph idx="12" type="sldNum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cbf9f9611_0_10:notes"/>
          <p:cNvSpPr/>
          <p:nvPr>
            <p:ph idx="2" type="sldImg"/>
          </p:nvPr>
        </p:nvSpPr>
        <p:spPr>
          <a:xfrm>
            <a:off x="917575" y="744538"/>
            <a:ext cx="49626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7cbf9f9611_0_10:notes"/>
          <p:cNvSpPr txBox="1"/>
          <p:nvPr>
            <p:ph idx="1" type="body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7cbf9f9611_0_10:notes"/>
          <p:cNvSpPr txBox="1"/>
          <p:nvPr>
            <p:ph idx="12" type="sldNum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cbf9f9611_0_21:notes"/>
          <p:cNvSpPr/>
          <p:nvPr>
            <p:ph idx="2" type="sldImg"/>
          </p:nvPr>
        </p:nvSpPr>
        <p:spPr>
          <a:xfrm>
            <a:off x="917575" y="744538"/>
            <a:ext cx="49626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cbf9f9611_0_21:notes"/>
          <p:cNvSpPr txBox="1"/>
          <p:nvPr>
            <p:ph idx="1" type="body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7cbf9f9611_0_21:notes"/>
          <p:cNvSpPr txBox="1"/>
          <p:nvPr>
            <p:ph idx="12" type="sldNum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7cbf9f9611_0_37:notes"/>
          <p:cNvSpPr/>
          <p:nvPr>
            <p:ph idx="2" type="sldImg"/>
          </p:nvPr>
        </p:nvSpPr>
        <p:spPr>
          <a:xfrm>
            <a:off x="917575" y="744538"/>
            <a:ext cx="4962600" cy="37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7cbf9f9611_0_37:notes"/>
          <p:cNvSpPr txBox="1"/>
          <p:nvPr>
            <p:ph idx="1" type="body"/>
          </p:nvPr>
        </p:nvSpPr>
        <p:spPr>
          <a:xfrm>
            <a:off x="679768" y="4715153"/>
            <a:ext cx="5438100" cy="446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7cbf9f9611_0_37:notes"/>
          <p:cNvSpPr txBox="1"/>
          <p:nvPr>
            <p:ph idx="12" type="sldNum"/>
          </p:nvPr>
        </p:nvSpPr>
        <p:spPr>
          <a:xfrm>
            <a:off x="3850443" y="9428583"/>
            <a:ext cx="2945700" cy="496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/>
          </a:p>
        </p:txBody>
      </p:sp>
      <p:sp>
        <p:nvSpPr>
          <p:cNvPr id="185" name="Google Shape;185;p10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917575" y="744538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H7334_Letterhead_26Mar14_v2-01.png" id="17" name="Google Shape;1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367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>
            <p:ph type="ctrTitle"/>
          </p:nvPr>
        </p:nvSpPr>
        <p:spPr>
          <a:xfrm>
            <a:off x="685800" y="54868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entury Gothic"/>
              <a:buNone/>
              <a:defRPr sz="44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685800" y="2504481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algn="ctr">
              <a:spcBef>
                <a:spcPts val="44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idx="1" type="body"/>
          </p:nvPr>
        </p:nvSpPr>
        <p:spPr>
          <a:xfrm>
            <a:off x="971600" y="1772816"/>
            <a:ext cx="77049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26" name="Google Shape;26;p3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H7334_Letterhead_26Mar14_v2-01.png" id="32" name="Google Shape;3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367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 txBox="1"/>
          <p:nvPr>
            <p:ph type="title"/>
          </p:nvPr>
        </p:nvSpPr>
        <p:spPr>
          <a:xfrm>
            <a:off x="690032" y="1790816"/>
            <a:ext cx="5610160" cy="2430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4400"/>
              <a:buFont typeface="Century Gothic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690032" y="764704"/>
            <a:ext cx="6417734" cy="939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>
            <a:off x="676655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2" type="body"/>
          </p:nvPr>
        </p:nvSpPr>
        <p:spPr>
          <a:xfrm>
            <a:off x="4645152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676656" y="2678114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7"/>
          <p:cNvSpPr txBox="1"/>
          <p:nvPr>
            <p:ph idx="2" type="body"/>
          </p:nvPr>
        </p:nvSpPr>
        <p:spPr>
          <a:xfrm>
            <a:off x="677332" y="3429000"/>
            <a:ext cx="3820055" cy="2697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indent="-330200" lvl="5" marL="2743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indent="-330200" lvl="6" marL="32004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indent="-330200" lvl="8" marL="41148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/>
        </p:txBody>
      </p:sp>
      <p:sp>
        <p:nvSpPr>
          <p:cNvPr id="47" name="Google Shape;47;p7"/>
          <p:cNvSpPr txBox="1"/>
          <p:nvPr>
            <p:ph idx="3" type="body"/>
          </p:nvPr>
        </p:nvSpPr>
        <p:spPr>
          <a:xfrm>
            <a:off x="4648200" y="2678113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b="0" i="0" sz="2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4" type="body"/>
          </p:nvPr>
        </p:nvSpPr>
        <p:spPr>
          <a:xfrm>
            <a:off x="4645025" y="3429000"/>
            <a:ext cx="3822192" cy="2697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indent="-330200" lvl="5" marL="2743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indent="-330200" lvl="6" marL="32004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indent="-330200" lvl="8" marL="41148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8"/>
          <p:cNvGrpSpPr/>
          <p:nvPr/>
        </p:nvGrpSpPr>
        <p:grpSpPr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53" name="Google Shape;53;p8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" name="Google Shape;54;p8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" name="Google Shape;55;p8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" name="Google Shape;56;p8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" name="Google Shape;57;p8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914400" y="3581400"/>
            <a:ext cx="3352800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4" name="Google Shape;64;p9"/>
          <p:cNvSpPr txBox="1"/>
          <p:nvPr>
            <p:ph type="title"/>
          </p:nvPr>
        </p:nvSpPr>
        <p:spPr>
          <a:xfrm>
            <a:off x="914400" y="2286000"/>
            <a:ext cx="335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entury Gothic"/>
              <a:buNone/>
              <a:defRPr sz="32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4651962" y="1828800"/>
            <a:ext cx="3904076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68300" lvl="0" marL="45720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Char char="*"/>
              <a:defRPr sz="2200">
                <a:solidFill>
                  <a:schemeClr val="dk2"/>
                </a:solidFill>
              </a:defRPr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*"/>
              <a:defRPr sz="2000">
                <a:solidFill>
                  <a:schemeClr val="dk2"/>
                </a:solidFill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*"/>
              <a:defRPr sz="1800">
                <a:solidFill>
                  <a:schemeClr val="dk2"/>
                </a:solidFill>
              </a:defRPr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5pPr>
            <a:lvl6pPr indent="-355600" lvl="5" marL="27432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6pPr>
            <a:lvl7pPr indent="-355600" lvl="6" marL="32004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8pPr>
            <a:lvl9pPr indent="-355600" lvl="8" marL="41148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H7334_Letterhead_26Mar14_v2-01.png" id="67" name="Google Shape;6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367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0"/>
          <p:cNvSpPr txBox="1"/>
          <p:nvPr>
            <p:ph type="title"/>
          </p:nvPr>
        </p:nvSpPr>
        <p:spPr>
          <a:xfrm>
            <a:off x="3275856" y="338667"/>
            <a:ext cx="3812645" cy="2429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defRPr b="0" sz="28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3270034" y="2785533"/>
            <a:ext cx="3818467" cy="2421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72" name="Google Shape;72;p10"/>
          <p:cNvSpPr/>
          <p:nvPr>
            <p:ph idx="2" type="pic"/>
          </p:nvPr>
        </p:nvSpPr>
        <p:spPr>
          <a:xfrm>
            <a:off x="683568" y="620688"/>
            <a:ext cx="2507456" cy="2057400"/>
          </a:xfrm>
          <a:prstGeom prst="roundRect">
            <a:avLst>
              <a:gd fmla="val 3924" name="adj"/>
            </a:avLst>
          </a:prstGeom>
          <a:solidFill>
            <a:schemeClr val="accent1"/>
          </a:solidFill>
          <a:ln>
            <a:noFill/>
          </a:ln>
          <a:effectLst>
            <a:reflection blurRad="0" dir="5400000" dist="5000" endA="0" endPos="30000" fadeDir="5400000" kx="0" rotWithShape="0" algn="bl" stA="30000" stPos="0" sy="-100000" ky="0"/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807804" y="-63388"/>
            <a:ext cx="4032448" cy="77048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*"/>
              <a:defRPr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SzPts val="2200"/>
              <a:buChar char="*"/>
              <a:defRPr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81" name="Google Shape;81;p12"/>
          <p:cNvSpPr txBox="1"/>
          <p:nvPr>
            <p:ph type="title"/>
          </p:nvPr>
        </p:nvSpPr>
        <p:spPr>
          <a:xfrm rot="5400000">
            <a:off x="5414433" y="2662767"/>
            <a:ext cx="44873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entury Gothic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 rot="5400000">
            <a:off x="1223433" y="681567"/>
            <a:ext cx="448733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*"/>
              <a:defRPr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*"/>
              <a:defRPr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*"/>
              <a:defRPr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001C7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971600" y="1772816"/>
            <a:ext cx="7704856" cy="4032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*"/>
              <a:defRPr b="0" i="0" sz="2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*"/>
              <a:defRPr b="0" i="0" sz="2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*"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*"/>
              <a:defRPr b="0" i="0" sz="18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*"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pic>
        <p:nvPicPr>
          <p:cNvPr id="14" name="Google Shape;14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28600" y="5949280"/>
            <a:ext cx="1360950" cy="8258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-02.png" id="15" name="Google Shape;15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332656" y="-1144524"/>
            <a:ext cx="2420112" cy="228904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685800" y="54868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entury Gothic"/>
              <a:buNone/>
            </a:pPr>
            <a:r>
              <a:rPr lang="en-NZ" sz="2400"/>
              <a:t>Wholesaling as a Value-Add for WISPs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685800" y="2504481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NZ">
                <a:latin typeface="Century Gothic"/>
                <a:ea typeface="Century Gothic"/>
                <a:cs typeface="Century Gothic"/>
                <a:sym typeface="Century Gothic"/>
              </a:rPr>
              <a:t>Wireless Nation</a:t>
            </a:r>
            <a:endParaRPr/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SzPts val="1200"/>
              <a:buNone/>
            </a:pPr>
            <a:r>
              <a:rPr lang="en-NZ" sz="1200"/>
              <a:t>Tom Linn</a:t>
            </a:r>
            <a:endParaRPr/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SzPts val="1200"/>
              <a:buNone/>
            </a:pPr>
            <a:r>
              <a:rPr lang="en-NZ" sz="1200"/>
              <a:t>23 Jan 2020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971600" y="1772816"/>
            <a:ext cx="77049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Founded</a:t>
            </a:r>
            <a:r>
              <a:rPr lang="en-NZ"/>
              <a:t> in 2005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Satellite BB since 2006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Vodafone 3G/4G RBI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Spark 4G Fixed Wireless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UFB &amp; DSL</a:t>
            </a:r>
            <a:endParaRPr/>
          </a:p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FTTB</a:t>
            </a:r>
            <a:endParaRPr/>
          </a:p>
        </p:txBody>
      </p:sp>
      <p:sp>
        <p:nvSpPr>
          <p:cNvPr id="96" name="Google Shape;96;p14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entury Gothic"/>
              <a:buNone/>
            </a:pPr>
            <a:r>
              <a:rPr lang="en-NZ">
                <a:solidFill>
                  <a:srgbClr val="000000"/>
                </a:solidFill>
              </a:rPr>
              <a:t>Wholesaling as a Value-Add for WISPs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98" name="Google Shape;98;p14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3600"/>
              <a:buFont typeface="Century Gothic"/>
              <a:buNone/>
            </a:pPr>
            <a:r>
              <a:rPr lang="en-NZ"/>
              <a:t>About WN</a:t>
            </a:r>
            <a:endParaRPr/>
          </a:p>
        </p:txBody>
      </p:sp>
      <p:pic>
        <p:nvPicPr>
          <p:cNvPr id="99" name="Google Shape;9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1825" y="3591875"/>
            <a:ext cx="2576300" cy="189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971600" y="1772816"/>
            <a:ext cx="7704900" cy="403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L1/2 ports/tails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Char char="*"/>
            </a:pPr>
            <a:r>
              <a:rPr lang="en-NZ">
                <a:solidFill>
                  <a:srgbClr val="980000"/>
                </a:solidFill>
              </a:rPr>
              <a:t>Fully managed plans</a:t>
            </a:r>
            <a:endParaRPr>
              <a:solidFill>
                <a:srgbClr val="98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Shared pools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6" name="Google Shape;106;p15"/>
          <p:cNvSpPr txBox="1"/>
          <p:nvPr>
            <p:ph idx="10" type="dt"/>
          </p:nvPr>
        </p:nvSpPr>
        <p:spPr>
          <a:xfrm>
            <a:off x="5163672" y="6250164"/>
            <a:ext cx="3786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NZ">
                <a:solidFill>
                  <a:schemeClr val="dk1"/>
                </a:solidFill>
              </a:rPr>
              <a:t>Wholesaling as a Value-Add for WISPs</a:t>
            </a:r>
            <a:endParaRPr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5"/>
          <p:cNvSpPr txBox="1"/>
          <p:nvPr>
            <p:ph idx="12" type="sldNum"/>
          </p:nvPr>
        </p:nvSpPr>
        <p:spPr>
          <a:xfrm>
            <a:off x="3991088" y="6250163"/>
            <a:ext cx="116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08" name="Google Shape;108;p15"/>
          <p:cNvSpPr txBox="1"/>
          <p:nvPr>
            <p:ph type="title"/>
          </p:nvPr>
        </p:nvSpPr>
        <p:spPr>
          <a:xfrm>
            <a:off x="971600" y="338328"/>
            <a:ext cx="77151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3600"/>
              <a:buFont typeface="Century Gothic"/>
              <a:buNone/>
            </a:pPr>
            <a:r>
              <a:rPr lang="en-NZ"/>
              <a:t>Wholesale Tail Types</a:t>
            </a:r>
            <a:endParaRPr/>
          </a:p>
        </p:txBody>
      </p:sp>
      <p:pic>
        <p:nvPicPr>
          <p:cNvPr id="109" name="Google Shape;1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625" y="3593931"/>
            <a:ext cx="2111700" cy="1186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1625" y="4886338"/>
            <a:ext cx="2416875" cy="102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2025" y="3487599"/>
            <a:ext cx="2976051" cy="139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>
            <p:ph idx="1" type="body"/>
          </p:nvPr>
        </p:nvSpPr>
        <p:spPr>
          <a:xfrm>
            <a:off x="971600" y="1772816"/>
            <a:ext cx="7704900" cy="403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360"/>
              </a:spcBef>
              <a:spcAft>
                <a:spcPts val="0"/>
              </a:spcAft>
              <a:buSzPts val="1800"/>
              <a:buChar char="*"/>
            </a:pPr>
            <a:r>
              <a:rPr lang="en-NZ" sz="1800"/>
              <a:t>Minimal resources required to manage the network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 sz="1800"/>
              <a:t>Wider service footprint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 sz="1800"/>
              <a:t>National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 sz="1800"/>
              <a:t>International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 sz="1800"/>
              <a:t>Can laser focus on customer service and growth opportunities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 sz="1800"/>
              <a:t>Access to suppliers’ marketing resources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 sz="1800"/>
              <a:t>Less headache to keep track of technology changes overall</a:t>
            </a:r>
            <a:endParaRPr sz="1800"/>
          </a:p>
        </p:txBody>
      </p:sp>
      <p:sp>
        <p:nvSpPr>
          <p:cNvPr id="118" name="Google Shape;118;p16"/>
          <p:cNvSpPr txBox="1"/>
          <p:nvPr>
            <p:ph idx="12" type="sldNum"/>
          </p:nvPr>
        </p:nvSpPr>
        <p:spPr>
          <a:xfrm>
            <a:off x="3991088" y="6250163"/>
            <a:ext cx="11619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19" name="Google Shape;119;p16"/>
          <p:cNvSpPr txBox="1"/>
          <p:nvPr>
            <p:ph type="title"/>
          </p:nvPr>
        </p:nvSpPr>
        <p:spPr>
          <a:xfrm>
            <a:off x="971600" y="338328"/>
            <a:ext cx="7715100" cy="125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Benefits</a:t>
            </a:r>
            <a:endParaRPr/>
          </a:p>
        </p:txBody>
      </p:sp>
      <p:pic>
        <p:nvPicPr>
          <p:cNvPr id="120" name="Google Shape;12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3883" y="4008300"/>
            <a:ext cx="3338117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3350" y="3942875"/>
            <a:ext cx="2122825" cy="212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>
            <p:ph idx="10" type="dt"/>
          </p:nvPr>
        </p:nvSpPr>
        <p:spPr>
          <a:xfrm>
            <a:off x="5163672" y="6250164"/>
            <a:ext cx="3786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NZ">
                <a:solidFill>
                  <a:schemeClr val="dk1"/>
                </a:solidFill>
              </a:rPr>
              <a:t>Wholesaling as a Value-Add for WISPs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idx="1" type="body"/>
          </p:nvPr>
        </p:nvSpPr>
        <p:spPr>
          <a:xfrm>
            <a:off x="971600" y="1772816"/>
            <a:ext cx="7704900" cy="403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360"/>
              </a:spcBef>
              <a:spcAft>
                <a:spcPts val="0"/>
              </a:spcAft>
              <a:buSzPts val="2000"/>
              <a:buChar char="*"/>
            </a:pPr>
            <a:r>
              <a:rPr lang="en-NZ" sz="2000"/>
              <a:t>Less flexible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*"/>
            </a:pPr>
            <a:r>
              <a:rPr lang="en-NZ" sz="2000"/>
              <a:t>Competing with wholesaler sometime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*"/>
            </a:pPr>
            <a:r>
              <a:rPr lang="en-NZ" sz="2000"/>
              <a:t>Smaller margins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*"/>
            </a:pPr>
            <a:r>
              <a:rPr lang="en-NZ" sz="2000"/>
              <a:t>Required good OSS/BSS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*"/>
            </a:pPr>
            <a:r>
              <a:rPr lang="en-NZ" sz="2000"/>
              <a:t>Resource </a:t>
            </a:r>
            <a:r>
              <a:rPr lang="en-NZ" sz="2000"/>
              <a:t>required</a:t>
            </a:r>
            <a:r>
              <a:rPr lang="en-NZ" sz="2000"/>
              <a:t> to check suppliers’ billing errors</a:t>
            </a:r>
            <a:endParaRPr sz="2000"/>
          </a:p>
        </p:txBody>
      </p:sp>
      <p:sp>
        <p:nvSpPr>
          <p:cNvPr id="129" name="Google Shape;129;p17"/>
          <p:cNvSpPr txBox="1"/>
          <p:nvPr>
            <p:ph idx="12" type="sldNum"/>
          </p:nvPr>
        </p:nvSpPr>
        <p:spPr>
          <a:xfrm>
            <a:off x="3991088" y="6250163"/>
            <a:ext cx="11619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30" name="Google Shape;130;p17"/>
          <p:cNvSpPr txBox="1"/>
          <p:nvPr>
            <p:ph type="title"/>
          </p:nvPr>
        </p:nvSpPr>
        <p:spPr>
          <a:xfrm>
            <a:off x="971600" y="338328"/>
            <a:ext cx="7715100" cy="125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Concerns</a:t>
            </a:r>
            <a:endParaRPr/>
          </a:p>
        </p:txBody>
      </p:sp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0850" y="4313250"/>
            <a:ext cx="2017999" cy="14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9750" y="4313250"/>
            <a:ext cx="2111950" cy="141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8975" y="4253175"/>
            <a:ext cx="2111950" cy="143331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>
            <p:ph idx="10" type="dt"/>
          </p:nvPr>
        </p:nvSpPr>
        <p:spPr>
          <a:xfrm>
            <a:off x="5163672" y="6250164"/>
            <a:ext cx="3786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NZ">
                <a:solidFill>
                  <a:schemeClr val="dk1"/>
                </a:solidFill>
              </a:rPr>
              <a:t>Wholesaling as a Value-Add for WISPs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idx="1" type="body"/>
          </p:nvPr>
        </p:nvSpPr>
        <p:spPr>
          <a:xfrm>
            <a:off x="971600" y="1772816"/>
            <a:ext cx="7704900" cy="4032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36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NZ Mobile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IoT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Managed WiFi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*"/>
            </a:pPr>
            <a:r>
              <a:rPr lang="en-NZ"/>
              <a:t>More ...</a:t>
            </a:r>
            <a:endParaRPr/>
          </a:p>
          <a:p>
            <a:pPr indent="0" lvl="0" marL="4572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8"/>
          <p:cNvSpPr txBox="1"/>
          <p:nvPr>
            <p:ph idx="12" type="sldNum"/>
          </p:nvPr>
        </p:nvSpPr>
        <p:spPr>
          <a:xfrm>
            <a:off x="3991088" y="6250163"/>
            <a:ext cx="11619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42" name="Google Shape;142;p18"/>
          <p:cNvSpPr txBox="1"/>
          <p:nvPr>
            <p:ph type="title"/>
          </p:nvPr>
        </p:nvSpPr>
        <p:spPr>
          <a:xfrm>
            <a:off x="971600" y="338328"/>
            <a:ext cx="7715100" cy="125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Value-Add Opportunities</a:t>
            </a:r>
            <a:endParaRPr/>
          </a:p>
        </p:txBody>
      </p:sp>
      <p:pic>
        <p:nvPicPr>
          <p:cNvPr id="143" name="Google Shape;14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2975" y="3429000"/>
            <a:ext cx="4120900" cy="231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idx="12" type="sldNum"/>
          </p:nvPr>
        </p:nvSpPr>
        <p:spPr>
          <a:xfrm>
            <a:off x="3991088" y="6250163"/>
            <a:ext cx="11619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50" name="Google Shape;150;p19"/>
          <p:cNvSpPr txBox="1"/>
          <p:nvPr>
            <p:ph type="title"/>
          </p:nvPr>
        </p:nvSpPr>
        <p:spPr>
          <a:xfrm>
            <a:off x="971600" y="338328"/>
            <a:ext cx="7715100" cy="125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Value-Add Example - IoT Tracker</a:t>
            </a:r>
            <a:endParaRPr/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1600" y="1845471"/>
            <a:ext cx="3155149" cy="182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6749" y="3112728"/>
            <a:ext cx="4712451" cy="2713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idx="12" type="sldNum"/>
          </p:nvPr>
        </p:nvSpPr>
        <p:spPr>
          <a:xfrm>
            <a:off x="3991088" y="6250163"/>
            <a:ext cx="11619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59" name="Google Shape;159;p20"/>
          <p:cNvSpPr txBox="1"/>
          <p:nvPr>
            <p:ph type="title"/>
          </p:nvPr>
        </p:nvSpPr>
        <p:spPr>
          <a:xfrm>
            <a:off x="971600" y="338328"/>
            <a:ext cx="7715100" cy="125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Value-Add Example - IoT Tracker</a:t>
            </a:r>
            <a:endParaRPr/>
          </a:p>
        </p:txBody>
      </p:sp>
      <p:pic>
        <p:nvPicPr>
          <p:cNvPr id="160" name="Google Shape;16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43528"/>
            <a:ext cx="5238750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3550" y="1743528"/>
            <a:ext cx="3448050" cy="2056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3550" y="3952220"/>
            <a:ext cx="3448050" cy="2056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/>
          <p:nvPr>
            <p:ph idx="12" type="sldNum"/>
          </p:nvPr>
        </p:nvSpPr>
        <p:spPr>
          <a:xfrm>
            <a:off x="3991088" y="6250163"/>
            <a:ext cx="11619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69" name="Google Shape;169;p21"/>
          <p:cNvSpPr txBox="1"/>
          <p:nvPr>
            <p:ph type="title"/>
          </p:nvPr>
        </p:nvSpPr>
        <p:spPr>
          <a:xfrm>
            <a:off x="971600" y="338328"/>
            <a:ext cx="7715100" cy="125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Value-Add Example - Voice</a:t>
            </a:r>
            <a:endParaRPr/>
          </a:p>
        </p:txBody>
      </p:sp>
      <p:pic>
        <p:nvPicPr>
          <p:cNvPr id="170" name="Google Shape;17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75" y="1743525"/>
            <a:ext cx="2153601" cy="38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3597" y="1743501"/>
            <a:ext cx="2153601" cy="382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7225" y="1743525"/>
            <a:ext cx="2153601" cy="3828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>
            <p:ph idx="12" type="sldNum"/>
          </p:nvPr>
        </p:nvSpPr>
        <p:spPr>
          <a:xfrm>
            <a:off x="3991088" y="6250163"/>
            <a:ext cx="11619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71600" y="338328"/>
            <a:ext cx="7715100" cy="125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NZ"/>
              <a:t>Value-Add Example - A.I WiFi</a:t>
            </a:r>
            <a:endParaRPr/>
          </a:p>
        </p:txBody>
      </p:sp>
      <p:pic>
        <p:nvPicPr>
          <p:cNvPr id="180" name="Google Shape;18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175" y="1743525"/>
            <a:ext cx="4300826" cy="3225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0775" y="1743525"/>
            <a:ext cx="4213054" cy="322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/>
          <p:nvPr>
            <p:ph idx="1" type="body"/>
          </p:nvPr>
        </p:nvSpPr>
        <p:spPr>
          <a:xfrm>
            <a:off x="971600" y="1772816"/>
            <a:ext cx="77049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480"/>
              </a:spcBef>
              <a:spcAft>
                <a:spcPts val="0"/>
              </a:spcAft>
              <a:buSzPts val="2400"/>
              <a:buChar char="*"/>
            </a:pPr>
            <a:r>
              <a:rPr lang="en-NZ"/>
              <a:t>Any open questions?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88" name="Google Shape;188;p23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NZ">
                <a:solidFill>
                  <a:schemeClr val="dk1"/>
                </a:solidFill>
              </a:rPr>
              <a:t>Wholesaling as a Value-Add for WISPs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9" name="Google Shape;189;p23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3600"/>
              <a:buFont typeface="Century Gothic"/>
              <a:buNone/>
            </a:pPr>
            <a:r>
              <a:rPr lang="en-NZ"/>
              <a:t>Q&amp;A</a:t>
            </a:r>
            <a:endParaRPr/>
          </a:p>
        </p:txBody>
      </p:sp>
      <p:sp>
        <p:nvSpPr>
          <p:cNvPr id="191" name="Google Shape;191;p23"/>
          <p:cNvSpPr txBox="1"/>
          <p:nvPr/>
        </p:nvSpPr>
        <p:spPr>
          <a:xfrm>
            <a:off x="1024467" y="28278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4619" lvl="1" marL="576263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21920" lvl="0" marL="27432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21920" lvl="0" marL="27432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21920" lvl="0" marL="27432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21920" lvl="0" marL="27432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21920" lvl="0" marL="27432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2" name="Google Shape;19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0800" y="2415225"/>
            <a:ext cx="5103000" cy="301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>
            <p:ph type="title"/>
          </p:nvPr>
        </p:nvSpPr>
        <p:spPr>
          <a:xfrm>
            <a:off x="971600" y="338328"/>
            <a:ext cx="77152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1C71"/>
              </a:buClr>
              <a:buSzPts val="3600"/>
              <a:buFont typeface="Century Gothic"/>
              <a:buNone/>
            </a:pPr>
            <a:r>
              <a:rPr lang="en-NZ">
                <a:latin typeface="Century Gothic"/>
                <a:ea typeface="Century Gothic"/>
                <a:cs typeface="Century Gothic"/>
                <a:sym typeface="Century Gothic"/>
              </a:rPr>
              <a:t>Last but not least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24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Z"/>
              <a:t>‹#›</a:t>
            </a:fld>
            <a:endParaRPr/>
          </a:p>
        </p:txBody>
      </p:sp>
      <p:sp>
        <p:nvSpPr>
          <p:cNvPr id="200" name="Google Shape;200;p24"/>
          <p:cNvSpPr/>
          <p:nvPr/>
        </p:nvSpPr>
        <p:spPr>
          <a:xfrm>
            <a:off x="4894975" y="3949678"/>
            <a:ext cx="3672300" cy="690000"/>
          </a:xfrm>
          <a:prstGeom prst="rect">
            <a:avLst/>
          </a:prstGeom>
          <a:noFill/>
          <a:ln>
            <a:noFill/>
          </a:ln>
          <a:effectLst>
            <a:outerShdw blurRad="50800" rotWithShape="0" algn="ctr" dir="5400000" dist="50800">
              <a:srgbClr val="C00000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</a:t>
            </a:r>
            <a:endParaRPr sz="3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1" name="Google Shape;201;p24"/>
          <p:cNvSpPr/>
          <p:nvPr/>
        </p:nvSpPr>
        <p:spPr>
          <a:xfrm>
            <a:off x="364436" y="2651252"/>
            <a:ext cx="6984900" cy="923400"/>
          </a:xfrm>
          <a:prstGeom prst="rect">
            <a:avLst/>
          </a:prstGeom>
          <a:noFill/>
          <a:ln>
            <a:noFill/>
          </a:ln>
          <a:effectLst>
            <a:outerShdw blurRad="50800" rotWithShape="0" algn="ctr" dir="5400000" dist="50800">
              <a:srgbClr val="C00000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36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Benefits &amp; Concerns</a:t>
            </a:r>
            <a:endParaRPr sz="3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2" name="Google Shape;202;p24"/>
          <p:cNvSpPr/>
          <p:nvPr/>
        </p:nvSpPr>
        <p:spPr>
          <a:xfrm>
            <a:off x="4712941" y="3487978"/>
            <a:ext cx="86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NZ" sz="2400" u="none" cap="none" strike="noStrik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</a:t>
            </a:r>
            <a:endParaRPr b="1" sz="24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veform">
  <a:themeElements>
    <a:clrScheme name="Red Orange">
      <a:dk1>
        <a:srgbClr val="000000"/>
      </a:dk1>
      <a:lt1>
        <a:srgbClr val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