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568" r:id="rId2"/>
    <p:sldId id="276" r:id="rId3"/>
    <p:sldId id="324" r:id="rId4"/>
    <p:sldId id="563" r:id="rId5"/>
    <p:sldId id="323" r:id="rId6"/>
    <p:sldId id="564" r:id="rId7"/>
    <p:sldId id="601" r:id="rId8"/>
    <p:sldId id="604" r:id="rId9"/>
    <p:sldId id="262" r:id="rId10"/>
    <p:sldId id="612" r:id="rId11"/>
    <p:sldId id="573" r:id="rId12"/>
    <p:sldId id="574" r:id="rId13"/>
    <p:sldId id="606" r:id="rId14"/>
    <p:sldId id="605" r:id="rId15"/>
    <p:sldId id="607" r:id="rId16"/>
    <p:sldId id="608" r:id="rId17"/>
    <p:sldId id="609" r:id="rId18"/>
    <p:sldId id="610" r:id="rId19"/>
    <p:sldId id="611" r:id="rId20"/>
    <p:sldId id="58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9"/>
    <p:restoredTop sz="59888"/>
  </p:normalViewPr>
  <p:slideViewPr>
    <p:cSldViewPr snapToGrid="0" snapToObjects="1">
      <p:cViewPr varScale="1">
        <p:scale>
          <a:sx n="27" d="100"/>
          <a:sy n="27" d="100"/>
        </p:scale>
        <p:origin x="864" y="4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0D827F-6734-1B46-9158-922E9400BF09}" type="datetimeFigureOut">
              <a:rPr lang="en-US" smtClean="0"/>
              <a:t>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32C00C-8A0E-3641-8C8F-E36B6B89FBD3}" type="slidenum">
              <a:rPr lang="en-US" smtClean="0"/>
              <a:t>‹#›</a:t>
            </a:fld>
            <a:endParaRPr lang="en-US"/>
          </a:p>
        </p:txBody>
      </p:sp>
    </p:spTree>
    <p:extLst>
      <p:ext uri="{BB962C8B-B14F-4D97-AF65-F5344CB8AC3E}">
        <p14:creationId xmlns:p14="http://schemas.microsoft.com/office/powerpoint/2010/main" val="1689761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1</a:t>
            </a:fld>
            <a:endParaRPr lang="en-US"/>
          </a:p>
        </p:txBody>
      </p:sp>
    </p:spTree>
    <p:extLst>
      <p:ext uri="{BB962C8B-B14F-4D97-AF65-F5344CB8AC3E}">
        <p14:creationId xmlns:p14="http://schemas.microsoft.com/office/powerpoint/2010/main" val="52574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2</a:t>
            </a:fld>
            <a:endParaRPr lang="en-US"/>
          </a:p>
        </p:txBody>
      </p:sp>
    </p:spTree>
    <p:extLst>
      <p:ext uri="{BB962C8B-B14F-4D97-AF65-F5344CB8AC3E}">
        <p14:creationId xmlns:p14="http://schemas.microsoft.com/office/powerpoint/2010/main" val="1396647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a:t>
            </a:r>
            <a:r>
              <a:rPr lang="en-US" baseline="30000" dirty="0"/>
              <a:t>th</a:t>
            </a:r>
            <a:r>
              <a:rPr lang="en-US" dirty="0"/>
              <a:t> Avenue New York 1900 – spot the car? </a:t>
            </a:r>
          </a:p>
        </p:txBody>
      </p:sp>
      <p:sp>
        <p:nvSpPr>
          <p:cNvPr id="4" name="Slide Number Placeholder 3"/>
          <p:cNvSpPr>
            <a:spLocks noGrp="1"/>
          </p:cNvSpPr>
          <p:nvPr>
            <p:ph type="sldNum" sz="quarter" idx="5"/>
          </p:nvPr>
        </p:nvSpPr>
        <p:spPr/>
        <p:txBody>
          <a:bodyPr/>
          <a:lstStyle/>
          <a:p>
            <a:fld id="{F7E76EA0-3037-4D49-BD7E-CB1F60A75215}" type="slidenum">
              <a:rPr lang="en-US" smtClean="0"/>
              <a:t>3</a:t>
            </a:fld>
            <a:endParaRPr lang="en-US"/>
          </a:p>
        </p:txBody>
      </p:sp>
    </p:spTree>
    <p:extLst>
      <p:ext uri="{BB962C8B-B14F-4D97-AF65-F5344CB8AC3E}">
        <p14:creationId xmlns:p14="http://schemas.microsoft.com/office/powerpoint/2010/main" val="4072777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a:t>
            </a:r>
            <a:r>
              <a:rPr lang="en-US" baseline="30000" dirty="0"/>
              <a:t>th</a:t>
            </a:r>
            <a:r>
              <a:rPr lang="en-US" dirty="0"/>
              <a:t> Avenue NY 1913 - Spot the carriage?</a:t>
            </a:r>
          </a:p>
          <a:p>
            <a:r>
              <a:rPr lang="en-US" dirty="0"/>
              <a:t>Over a dozen years city streets changed dramatically</a:t>
            </a:r>
          </a:p>
          <a:p>
            <a:r>
              <a:rPr lang="en-US" dirty="0"/>
              <a:t>Switch from hay-fueled transport to oil fueled transport big implications for agriculture</a:t>
            </a:r>
          </a:p>
          <a:p>
            <a:r>
              <a:rPr lang="en-US" dirty="0"/>
              <a:t>Big impact on the cities. Big impact out in the country.</a:t>
            </a:r>
          </a:p>
          <a:p>
            <a:r>
              <a:rPr lang="en-US" dirty="0"/>
              <a:t>Millions of acres (25% of Americas harvested area) no longer needed for </a:t>
            </a:r>
            <a:r>
              <a:rPr lang="en-US" dirty="0" err="1"/>
              <a:t>horsefeed</a:t>
            </a:r>
            <a:endParaRPr lang="en-US" dirty="0"/>
          </a:p>
          <a:p>
            <a:endParaRPr lang="en-US" dirty="0"/>
          </a:p>
        </p:txBody>
      </p:sp>
      <p:sp>
        <p:nvSpPr>
          <p:cNvPr id="4" name="Slide Number Placeholder 3"/>
          <p:cNvSpPr>
            <a:spLocks noGrp="1"/>
          </p:cNvSpPr>
          <p:nvPr>
            <p:ph type="sldNum" sz="quarter" idx="5"/>
          </p:nvPr>
        </p:nvSpPr>
        <p:spPr/>
        <p:txBody>
          <a:bodyPr/>
          <a:lstStyle/>
          <a:p>
            <a:fld id="{F7E76EA0-3037-4D49-BD7E-CB1F60A75215}" type="slidenum">
              <a:rPr lang="en-US" smtClean="0"/>
              <a:t>4</a:t>
            </a:fld>
            <a:endParaRPr lang="en-US"/>
          </a:p>
        </p:txBody>
      </p:sp>
    </p:spTree>
    <p:extLst>
      <p:ext uri="{BB962C8B-B14F-4D97-AF65-F5344CB8AC3E}">
        <p14:creationId xmlns:p14="http://schemas.microsoft.com/office/powerpoint/2010/main" val="304065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E76EA0-3037-4D49-BD7E-CB1F60A75215}" type="slidenum">
              <a:rPr lang="en-US" smtClean="0"/>
              <a:t>5</a:t>
            </a:fld>
            <a:endParaRPr lang="en-US"/>
          </a:p>
        </p:txBody>
      </p:sp>
    </p:spTree>
    <p:extLst>
      <p:ext uri="{BB962C8B-B14F-4D97-AF65-F5344CB8AC3E}">
        <p14:creationId xmlns:p14="http://schemas.microsoft.com/office/powerpoint/2010/main" val="1144999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In 1919 there were 130 tractors in NZ. In 1931 5,000 tractors. 12 years</a:t>
            </a:r>
          </a:p>
          <a:p>
            <a:r>
              <a:rPr lang="en-NZ" sz="1200" kern="1200" dirty="0">
                <a:solidFill>
                  <a:schemeClr val="tx1"/>
                </a:solidFill>
                <a:effectLst/>
                <a:latin typeface="+mn-lt"/>
                <a:ea typeface="+mn-ea"/>
                <a:cs typeface="+mn-cs"/>
              </a:rPr>
              <a:t>We have faced disruption before and we’re still here!</a:t>
            </a:r>
          </a:p>
          <a:p>
            <a:r>
              <a:rPr lang="en-NZ" sz="1200" kern="1200" dirty="0">
                <a:solidFill>
                  <a:schemeClr val="tx1"/>
                </a:solidFill>
                <a:effectLst/>
                <a:latin typeface="+mn-lt"/>
                <a:ea typeface="+mn-ea"/>
                <a:cs typeface="+mn-cs"/>
              </a:rPr>
              <a:t>Today our challenges are quite different and require a fresh approach. </a:t>
            </a:r>
          </a:p>
          <a:p>
            <a:r>
              <a:rPr lang="en-NZ" sz="1200" kern="1200" dirty="0">
                <a:solidFill>
                  <a:schemeClr val="tx1"/>
                </a:solidFill>
                <a:effectLst/>
                <a:latin typeface="+mn-lt"/>
                <a:ea typeface="+mn-ea"/>
                <a:cs typeface="+mn-cs"/>
              </a:rPr>
              <a:t>Best anti-dote to disruption is to innovate and build our capacity to continue to innovate. </a:t>
            </a:r>
          </a:p>
          <a:p>
            <a:r>
              <a:rPr lang="en-NZ" sz="1200" kern="1200" dirty="0">
                <a:solidFill>
                  <a:schemeClr val="tx1"/>
                </a:solidFill>
                <a:effectLst/>
                <a:latin typeface="+mn-lt"/>
                <a:ea typeface="+mn-ea"/>
                <a:cs typeface="+mn-cs"/>
              </a:rPr>
              <a:t>Farmers and growers must and will play a key role in leading and driving that innovation. </a:t>
            </a:r>
          </a:p>
          <a:p>
            <a:endParaRPr lang="en-US" dirty="0"/>
          </a:p>
        </p:txBody>
      </p:sp>
      <p:sp>
        <p:nvSpPr>
          <p:cNvPr id="4" name="Slide Number Placeholder 3"/>
          <p:cNvSpPr>
            <a:spLocks noGrp="1"/>
          </p:cNvSpPr>
          <p:nvPr>
            <p:ph type="sldNum" sz="quarter" idx="5"/>
          </p:nvPr>
        </p:nvSpPr>
        <p:spPr/>
        <p:txBody>
          <a:bodyPr/>
          <a:lstStyle/>
          <a:p>
            <a:fld id="{F7E76EA0-3037-4D49-BD7E-CB1F60A75215}" type="slidenum">
              <a:rPr lang="en-US" smtClean="0"/>
              <a:t>6</a:t>
            </a:fld>
            <a:endParaRPr lang="en-US"/>
          </a:p>
        </p:txBody>
      </p:sp>
    </p:spTree>
    <p:extLst>
      <p:ext uri="{BB962C8B-B14F-4D97-AF65-F5344CB8AC3E}">
        <p14:creationId xmlns:p14="http://schemas.microsoft.com/office/powerpoint/2010/main" val="101092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7</a:t>
            </a:fld>
            <a:endParaRPr lang="en-US"/>
          </a:p>
        </p:txBody>
      </p:sp>
    </p:spTree>
    <p:extLst>
      <p:ext uri="{BB962C8B-B14F-4D97-AF65-F5344CB8AC3E}">
        <p14:creationId xmlns:p14="http://schemas.microsoft.com/office/powerpoint/2010/main" val="2781782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8</a:t>
            </a:fld>
            <a:endParaRPr lang="en-US"/>
          </a:p>
        </p:txBody>
      </p:sp>
    </p:spTree>
    <p:extLst>
      <p:ext uri="{BB962C8B-B14F-4D97-AF65-F5344CB8AC3E}">
        <p14:creationId xmlns:p14="http://schemas.microsoft.com/office/powerpoint/2010/main" val="1082422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of interested farmers</a:t>
            </a:r>
            <a:br>
              <a:rPr lang="en-US" dirty="0"/>
            </a:br>
            <a:r>
              <a:rPr lang="en-US" dirty="0"/>
              <a:t>Hackathon 2017</a:t>
            </a:r>
          </a:p>
          <a:p>
            <a:r>
              <a:rPr lang="en-US" dirty="0"/>
              <a:t>Nuffield on innovation</a:t>
            </a:r>
          </a:p>
          <a:p>
            <a:r>
              <a:rPr lang="en-US" dirty="0"/>
              <a:t>Rural innovation lab</a:t>
            </a:r>
          </a:p>
        </p:txBody>
      </p:sp>
      <p:sp>
        <p:nvSpPr>
          <p:cNvPr id="4" name="Slide Number Placeholder 3"/>
          <p:cNvSpPr>
            <a:spLocks noGrp="1"/>
          </p:cNvSpPr>
          <p:nvPr>
            <p:ph type="sldNum" sz="quarter" idx="5"/>
          </p:nvPr>
        </p:nvSpPr>
        <p:spPr/>
        <p:txBody>
          <a:bodyPr/>
          <a:lstStyle/>
          <a:p>
            <a:fld id="{F7E76EA0-3037-4D49-BD7E-CB1F60A75215}" type="slidenum">
              <a:rPr lang="en-US" smtClean="0"/>
              <a:t>9</a:t>
            </a:fld>
            <a:endParaRPr lang="en-US"/>
          </a:p>
        </p:txBody>
      </p:sp>
    </p:spTree>
    <p:extLst>
      <p:ext uri="{BB962C8B-B14F-4D97-AF65-F5344CB8AC3E}">
        <p14:creationId xmlns:p14="http://schemas.microsoft.com/office/powerpoint/2010/main" val="31974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The vision of the RIL is for New Zealand farmers and growers to be the smartest, most innovative and sustainable food producers in the world. Our purpose is to create a network of </a:t>
            </a:r>
            <a:r>
              <a:rPr lang="en-NZ" sz="1200" kern="1200" dirty="0" err="1">
                <a:solidFill>
                  <a:schemeClr val="tx1"/>
                </a:solidFill>
                <a:effectLst/>
                <a:latin typeface="+mn-lt"/>
                <a:ea typeface="+mn-ea"/>
                <a:cs typeface="+mn-cs"/>
              </a:rPr>
              <a:t>smartfarms</a:t>
            </a:r>
            <a:r>
              <a:rPr lang="en-NZ" sz="1200" kern="1200" dirty="0">
                <a:solidFill>
                  <a:schemeClr val="tx1"/>
                </a:solidFill>
                <a:effectLst/>
                <a:latin typeface="+mn-lt"/>
                <a:ea typeface="+mn-ea"/>
                <a:cs typeface="+mn-cs"/>
              </a:rPr>
              <a:t> and </a:t>
            </a:r>
            <a:r>
              <a:rPr lang="en-NZ" sz="1200" kern="1200" dirty="0" err="1">
                <a:solidFill>
                  <a:schemeClr val="tx1"/>
                </a:solidFill>
                <a:effectLst/>
                <a:latin typeface="+mn-lt"/>
                <a:ea typeface="+mn-ea"/>
                <a:cs typeface="+mn-cs"/>
              </a:rPr>
              <a:t>smartfarmers</a:t>
            </a:r>
            <a:r>
              <a:rPr lang="en-NZ" sz="1200" kern="1200" dirty="0">
                <a:solidFill>
                  <a:schemeClr val="tx1"/>
                </a:solidFill>
                <a:effectLst/>
                <a:latin typeface="+mn-lt"/>
                <a:ea typeface="+mn-ea"/>
                <a:cs typeface="+mn-cs"/>
              </a:rPr>
              <a:t> to drive better innovation in agriculture and food. </a:t>
            </a:r>
          </a:p>
          <a:p>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The Rural Innovation Lab (RIL) is the result of a ten-month long pilot project in the Manawatu/Whanganui region in 2019, which saw a diverse range of parties collaborating to design a process whereby farmers and growers could engage with innovators, and solutions were developed to burning issues facing our agricultural sector. </a:t>
            </a:r>
          </a:p>
          <a:p>
            <a:r>
              <a:rPr lang="en-NZ" sz="1200" kern="1200" dirty="0">
                <a:solidFill>
                  <a:schemeClr val="tx1"/>
                </a:solidFill>
                <a:effectLst/>
                <a:latin typeface="+mn-lt"/>
                <a:ea typeface="+mn-ea"/>
                <a:cs typeface="+mn-cs"/>
              </a:rPr>
              <a:t> </a:t>
            </a:r>
          </a:p>
          <a:p>
            <a:r>
              <a:rPr lang="en-NZ" sz="1200" kern="1200" dirty="0">
                <a:solidFill>
                  <a:schemeClr val="tx1"/>
                </a:solidFill>
                <a:effectLst/>
                <a:latin typeface="+mn-lt"/>
                <a:ea typeface="+mn-ea"/>
                <a:cs typeface="+mn-cs"/>
              </a:rPr>
              <a:t>The pilot validated the need for a community of innovative farmers and growers to be established in New Zealand, where research institutes, corporates and innovators could come to get user feedback and input to inform the development of solutions for agriculture. </a:t>
            </a:r>
          </a:p>
          <a:p>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We are unique because we are producer led; we work collaboratively, both within the agricultural sector and with the best innovation partners; we focus on wicked problems and market failures; and we operate with a succeed and fail fast mentality. </a:t>
            </a:r>
          </a:p>
          <a:p>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The engagement of farmers and growers in a farmer network that solves problems facing agriculture will mean: </a:t>
            </a:r>
          </a:p>
          <a:p>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 Finding innovative and out of the box solutions to agriculture’s pressing problems - environmental, cultural &amp; social - that transcend existing sector boundaries and knowledge </a:t>
            </a:r>
          </a:p>
          <a:p>
            <a:r>
              <a:rPr lang="en-NZ" sz="1200" kern="1200" dirty="0">
                <a:solidFill>
                  <a:schemeClr val="tx1"/>
                </a:solidFill>
                <a:effectLst/>
                <a:latin typeface="+mn-lt"/>
                <a:ea typeface="+mn-ea"/>
                <a:cs typeface="+mn-cs"/>
              </a:rPr>
              <a:t>- The development of solutions that are validated and tested by end users during development, and therefore more likely to be commercially successful, and reduce innovation cycle timeframes </a:t>
            </a:r>
          </a:p>
          <a:p>
            <a:r>
              <a:rPr lang="en-NZ" sz="1200" kern="1200" dirty="0">
                <a:solidFill>
                  <a:schemeClr val="tx1"/>
                </a:solidFill>
                <a:effectLst/>
                <a:latin typeface="+mn-lt"/>
                <a:ea typeface="+mn-ea"/>
                <a:cs typeface="+mn-cs"/>
              </a:rPr>
              <a:t>- Increased capability and capacity of farmers and growers to respond to pressing issues facing the sector               </a:t>
            </a:r>
          </a:p>
          <a:p>
            <a:r>
              <a:rPr lang="en-NZ" sz="1200" kern="1200" dirty="0">
                <a:solidFill>
                  <a:schemeClr val="tx1"/>
                </a:solidFill>
                <a:effectLst/>
                <a:latin typeface="+mn-lt"/>
                <a:ea typeface="+mn-ea"/>
                <a:cs typeface="+mn-cs"/>
              </a:rPr>
              <a:t>- Improved wellbeing for farmers and growers, who are able to positively influence solutions and build confidence and sense of autonomy.</a:t>
            </a:r>
          </a:p>
          <a:p>
            <a:r>
              <a:rPr lang="en-NZ" sz="1200" kern="1200" dirty="0">
                <a:solidFill>
                  <a:schemeClr val="tx1"/>
                </a:solidFill>
                <a:effectLst/>
                <a:latin typeface="+mn-lt"/>
                <a:ea typeface="+mn-ea"/>
                <a:cs typeface="+mn-cs"/>
              </a:rPr>
              <a:t>  </a:t>
            </a:r>
          </a:p>
          <a:p>
            <a:r>
              <a:rPr lang="en-NZ" sz="1200" kern="1200" dirty="0">
                <a:solidFill>
                  <a:schemeClr val="tx1"/>
                </a:solidFill>
                <a:effectLst/>
                <a:latin typeface="+mn-lt"/>
                <a:ea typeface="+mn-ea"/>
                <a:cs typeface="+mn-cs"/>
              </a:rPr>
              <a:t>A core role of the RIL is to ensure that expenditure on </a:t>
            </a:r>
            <a:r>
              <a:rPr lang="en-NZ" sz="1200" kern="1200" dirty="0" err="1">
                <a:solidFill>
                  <a:schemeClr val="tx1"/>
                </a:solidFill>
                <a:effectLst/>
                <a:latin typeface="+mn-lt"/>
                <a:ea typeface="+mn-ea"/>
                <a:cs typeface="+mn-cs"/>
              </a:rPr>
              <a:t>agtech</a:t>
            </a:r>
            <a:r>
              <a:rPr lang="en-NZ" sz="1200" kern="1200" dirty="0">
                <a:solidFill>
                  <a:schemeClr val="tx1"/>
                </a:solidFill>
                <a:effectLst/>
                <a:latin typeface="+mn-lt"/>
                <a:ea typeface="+mn-ea"/>
                <a:cs typeface="+mn-cs"/>
              </a:rPr>
              <a:t> and innovation is fit for purpose and meets users needs. Hype around </a:t>
            </a:r>
            <a:r>
              <a:rPr lang="en-NZ" sz="1200" kern="1200" dirty="0" err="1">
                <a:solidFill>
                  <a:schemeClr val="tx1"/>
                </a:solidFill>
                <a:effectLst/>
                <a:latin typeface="+mn-lt"/>
                <a:ea typeface="+mn-ea"/>
                <a:cs typeface="+mn-cs"/>
              </a:rPr>
              <a:t>agtech</a:t>
            </a:r>
            <a:r>
              <a:rPr lang="en-NZ" sz="1200" kern="1200" dirty="0">
                <a:solidFill>
                  <a:schemeClr val="tx1"/>
                </a:solidFill>
                <a:effectLst/>
                <a:latin typeface="+mn-lt"/>
                <a:ea typeface="+mn-ea"/>
                <a:cs typeface="+mn-cs"/>
              </a:rPr>
              <a:t> is plentiful, as is conversation around the need for farmers to 'adopt' the new technologies - but they are of little use if they do not have practical applications for farmers and growers and a strong on farm business case - as we have discovered through working closely with farmers this year. </a:t>
            </a:r>
          </a:p>
          <a:p>
            <a:r>
              <a:rPr lang="en-NZ" sz="1200" kern="1200" dirty="0">
                <a:solidFill>
                  <a:schemeClr val="tx1"/>
                </a:solidFill>
                <a:effectLst/>
                <a:latin typeface="+mn-lt"/>
                <a:ea typeface="+mn-ea"/>
                <a:cs typeface="+mn-cs"/>
              </a:rPr>
              <a:t> </a:t>
            </a:r>
          </a:p>
          <a:p>
            <a:r>
              <a:rPr lang="en-NZ" sz="1200" kern="1200" dirty="0">
                <a:solidFill>
                  <a:schemeClr val="tx1"/>
                </a:solidFill>
                <a:effectLst/>
                <a:latin typeface="+mn-lt"/>
                <a:ea typeface="+mn-ea"/>
                <a:cs typeface="+mn-cs"/>
              </a:rPr>
              <a:t>The Rural Innovation Lab serves to speed up the cycle of innovation, through farmer and grower input into development of new technologies and innovations.</a:t>
            </a:r>
          </a:p>
          <a:p>
            <a:endParaRPr lang="en-NZ"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10</a:t>
            </a:fld>
            <a:endParaRPr lang="en-US"/>
          </a:p>
        </p:txBody>
      </p:sp>
    </p:spTree>
    <p:extLst>
      <p:ext uri="{BB962C8B-B14F-4D97-AF65-F5344CB8AC3E}">
        <p14:creationId xmlns:p14="http://schemas.microsoft.com/office/powerpoint/2010/main" val="1242996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11</a:t>
            </a:fld>
            <a:endParaRPr lang="en-US"/>
          </a:p>
        </p:txBody>
      </p:sp>
    </p:spTree>
    <p:extLst>
      <p:ext uri="{BB962C8B-B14F-4D97-AF65-F5344CB8AC3E}">
        <p14:creationId xmlns:p14="http://schemas.microsoft.com/office/powerpoint/2010/main" val="3623295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Ware in the process of establishing a national farmer network (the </a:t>
            </a:r>
            <a:r>
              <a:rPr lang="en-NZ" sz="1200" kern="1200" dirty="0" err="1">
                <a:solidFill>
                  <a:schemeClr val="tx1"/>
                </a:solidFill>
                <a:effectLst/>
                <a:latin typeface="+mn-lt"/>
                <a:ea typeface="+mn-ea"/>
                <a:cs typeface="+mn-cs"/>
              </a:rPr>
              <a:t>smartfarm</a:t>
            </a:r>
            <a:r>
              <a:rPr lang="en-NZ" sz="1200" kern="1200" dirty="0">
                <a:solidFill>
                  <a:schemeClr val="tx1"/>
                </a:solidFill>
                <a:effectLst/>
                <a:latin typeface="+mn-lt"/>
                <a:ea typeface="+mn-ea"/>
                <a:cs typeface="+mn-cs"/>
              </a:rPr>
              <a:t> network) which will act as a 'Field Lab' - a living laboratory where researchers and innovators engage with farmers and growers to collaboratively find solutions to pressing issues. </a:t>
            </a:r>
          </a:p>
          <a:p>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One of the first projects the Lab is tackling is the development of a 'farm digital twin’ which will allow farmers to see their business holistically, in order to provide greater information for management decisions, and protects farmers from having their data held by for-profit actors.</a:t>
            </a:r>
          </a:p>
          <a:p>
            <a:r>
              <a:rPr lang="en-NZ"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F7E76EA0-3037-4D49-BD7E-CB1F60A75215}" type="slidenum">
              <a:rPr lang="en-US" smtClean="0"/>
              <a:t>12</a:t>
            </a:fld>
            <a:endParaRPr lang="en-US"/>
          </a:p>
        </p:txBody>
      </p:sp>
    </p:spTree>
    <p:extLst>
      <p:ext uri="{BB962C8B-B14F-4D97-AF65-F5344CB8AC3E}">
        <p14:creationId xmlns:p14="http://schemas.microsoft.com/office/powerpoint/2010/main" val="3080568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13</a:t>
            </a:fld>
            <a:endParaRPr lang="en-US"/>
          </a:p>
        </p:txBody>
      </p:sp>
    </p:spTree>
    <p:extLst>
      <p:ext uri="{BB962C8B-B14F-4D97-AF65-F5344CB8AC3E}">
        <p14:creationId xmlns:p14="http://schemas.microsoft.com/office/powerpoint/2010/main" val="1045343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32C00C-8A0E-3641-8C8F-E36B6B89FBD3}" type="slidenum">
              <a:rPr lang="en-US" smtClean="0"/>
              <a:t>14</a:t>
            </a:fld>
            <a:endParaRPr lang="en-US"/>
          </a:p>
        </p:txBody>
      </p:sp>
    </p:spTree>
    <p:extLst>
      <p:ext uri="{BB962C8B-B14F-4D97-AF65-F5344CB8AC3E}">
        <p14:creationId xmlns:p14="http://schemas.microsoft.com/office/powerpoint/2010/main" val="2329985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32C00C-8A0E-3641-8C8F-E36B6B89FBD3}" type="slidenum">
              <a:rPr lang="en-US" smtClean="0"/>
              <a:t>15</a:t>
            </a:fld>
            <a:endParaRPr lang="en-US"/>
          </a:p>
        </p:txBody>
      </p:sp>
    </p:spTree>
    <p:extLst>
      <p:ext uri="{BB962C8B-B14F-4D97-AF65-F5344CB8AC3E}">
        <p14:creationId xmlns:p14="http://schemas.microsoft.com/office/powerpoint/2010/main" val="3835183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32C00C-8A0E-3641-8C8F-E36B6B89FBD3}" type="slidenum">
              <a:rPr lang="en-US" smtClean="0"/>
              <a:t>16</a:t>
            </a:fld>
            <a:endParaRPr lang="en-US"/>
          </a:p>
        </p:txBody>
      </p:sp>
    </p:spTree>
    <p:extLst>
      <p:ext uri="{BB962C8B-B14F-4D97-AF65-F5344CB8AC3E}">
        <p14:creationId xmlns:p14="http://schemas.microsoft.com/office/powerpoint/2010/main" val="1571642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32C00C-8A0E-3641-8C8F-E36B6B89FBD3}" type="slidenum">
              <a:rPr lang="en-US" smtClean="0"/>
              <a:t>17</a:t>
            </a:fld>
            <a:endParaRPr lang="en-US"/>
          </a:p>
        </p:txBody>
      </p:sp>
    </p:spTree>
    <p:extLst>
      <p:ext uri="{BB962C8B-B14F-4D97-AF65-F5344CB8AC3E}">
        <p14:creationId xmlns:p14="http://schemas.microsoft.com/office/powerpoint/2010/main" val="2560611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32C00C-8A0E-3641-8C8F-E36B6B89FBD3}" type="slidenum">
              <a:rPr lang="en-US" smtClean="0"/>
              <a:t>18</a:t>
            </a:fld>
            <a:endParaRPr lang="en-US"/>
          </a:p>
        </p:txBody>
      </p:sp>
    </p:spTree>
    <p:extLst>
      <p:ext uri="{BB962C8B-B14F-4D97-AF65-F5344CB8AC3E}">
        <p14:creationId xmlns:p14="http://schemas.microsoft.com/office/powerpoint/2010/main" val="2543626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2C00C-8A0E-3641-8C8F-E36B6B89FBD3}" type="slidenum">
              <a:rPr lang="en-US" smtClean="0"/>
              <a:t>19</a:t>
            </a:fld>
            <a:endParaRPr lang="en-US"/>
          </a:p>
        </p:txBody>
      </p:sp>
    </p:spTree>
    <p:extLst>
      <p:ext uri="{BB962C8B-B14F-4D97-AF65-F5344CB8AC3E}">
        <p14:creationId xmlns:p14="http://schemas.microsoft.com/office/powerpoint/2010/main" val="3996242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32C00C-8A0E-3641-8C8F-E36B6B89FBD3}" type="slidenum">
              <a:rPr lang="en-US" smtClean="0"/>
              <a:t>20</a:t>
            </a:fld>
            <a:endParaRPr lang="en-US"/>
          </a:p>
        </p:txBody>
      </p:sp>
    </p:spTree>
    <p:extLst>
      <p:ext uri="{BB962C8B-B14F-4D97-AF65-F5344CB8AC3E}">
        <p14:creationId xmlns:p14="http://schemas.microsoft.com/office/powerpoint/2010/main" val="1210032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26310-0E34-1948-A123-A0CCA1A0F3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007A69-FB49-C941-B8F4-50B2DB4073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9743C0-BD34-2B48-98ED-78F3E80ADE68}"/>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5" name="Footer Placeholder 4">
            <a:extLst>
              <a:ext uri="{FF2B5EF4-FFF2-40B4-BE49-F238E27FC236}">
                <a16:creationId xmlns:a16="http://schemas.microsoft.com/office/drawing/2014/main" id="{11519CB7-9129-0245-A399-BA15F2151E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F080F-11DF-E44F-ABFA-30B6F66D832F}"/>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2519941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02463-0DAF-EF4C-B5D0-E4C99D7A02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7E6924-DCBA-2D4B-B811-81D5939F498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ECA812-3366-0143-ACB7-60A00D11C315}"/>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5" name="Footer Placeholder 4">
            <a:extLst>
              <a:ext uri="{FF2B5EF4-FFF2-40B4-BE49-F238E27FC236}">
                <a16:creationId xmlns:a16="http://schemas.microsoft.com/office/drawing/2014/main" id="{03CA00FF-7174-6644-A27F-6DA0482F81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1981E1-59D2-A848-A86D-0869ADA82352}"/>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2021964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7DF5-3E55-9E40-95A1-12A93611FD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0A11B6-5618-EB46-AD66-3C1626B772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5279FC-DC96-B544-A890-73C0A5AE366B}"/>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5" name="Footer Placeholder 4">
            <a:extLst>
              <a:ext uri="{FF2B5EF4-FFF2-40B4-BE49-F238E27FC236}">
                <a16:creationId xmlns:a16="http://schemas.microsoft.com/office/drawing/2014/main" id="{2B542DF6-292D-FD43-BB66-7600C89E91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664E1-9C60-4943-8E45-73547A0ADE3B}"/>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893748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6D0E1-A70A-3746-8B6F-060FC480DB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46F768-D427-6A42-ABEA-149FA6542C5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1FC684-7BF2-804F-8579-CC4915BC87C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DFAD9E-29E0-0F40-ADEA-E44C10A34F85}"/>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6" name="Footer Placeholder 5">
            <a:extLst>
              <a:ext uri="{FF2B5EF4-FFF2-40B4-BE49-F238E27FC236}">
                <a16:creationId xmlns:a16="http://schemas.microsoft.com/office/drawing/2014/main" id="{4012D446-83BC-AA4E-ADC0-3F11D9CE83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46B6C2-5AA2-CA4F-8F48-755C28A913CE}"/>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2946503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BCBD-C4FD-5D44-8CB9-66C639E83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81AAE2-F984-7448-B40D-D7D990B793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F1AC7D8-0243-1C4E-B3B1-B4EE76788F8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928E0F-7E42-3845-99C2-DD4D41C290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2F898C-E770-4F48-96DA-49CD1898493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B1DD33-6EC5-CE43-9CAE-C6D6B10FB96F}"/>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8" name="Footer Placeholder 7">
            <a:extLst>
              <a:ext uri="{FF2B5EF4-FFF2-40B4-BE49-F238E27FC236}">
                <a16:creationId xmlns:a16="http://schemas.microsoft.com/office/drawing/2014/main" id="{6AEE7070-B80C-2A4F-A83A-56CF8CAF61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9ED925-C44F-564E-B18E-AD629E18F0E4}"/>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1002426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D0BCD-2A58-FF4E-B9C2-476EC94044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BA89A3-5D9F-5B43-B2A0-3732D6388AB0}"/>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4" name="Footer Placeholder 3">
            <a:extLst>
              <a:ext uri="{FF2B5EF4-FFF2-40B4-BE49-F238E27FC236}">
                <a16:creationId xmlns:a16="http://schemas.microsoft.com/office/drawing/2014/main" id="{7D34284F-3D92-2E4E-951F-E15E6225AF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578D4A-3064-844C-B696-B6F2A55417AB}"/>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3429804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7EB86B-46C8-954C-A539-FF3D2ED4E9D6}"/>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3" name="Footer Placeholder 2">
            <a:extLst>
              <a:ext uri="{FF2B5EF4-FFF2-40B4-BE49-F238E27FC236}">
                <a16:creationId xmlns:a16="http://schemas.microsoft.com/office/drawing/2014/main" id="{2F59350E-797D-D248-9426-B278E0AA56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AD53DD-DDF4-B442-9F43-AEEEBBACBBD3}"/>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2308354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7285-11B9-2A49-BDE2-697ED25251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A415B3-ED37-C04D-8D56-D4F789B6EE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364428-D9A9-8B46-A078-A4C7667F5A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D346C5-51A4-9549-8E41-E0443C63C9C5}"/>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6" name="Footer Placeholder 5">
            <a:extLst>
              <a:ext uri="{FF2B5EF4-FFF2-40B4-BE49-F238E27FC236}">
                <a16:creationId xmlns:a16="http://schemas.microsoft.com/office/drawing/2014/main" id="{4F417E5C-C0F1-D348-9BBF-2A6F7D146A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E7EE58-CBEC-EB44-837F-2E6F81555054}"/>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467818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8A7F6-13ED-2141-9A51-4A2BFC6A1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6E117C-E9AF-314D-B5FC-73E16E4A73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353CF7-1812-E945-B7DE-590A4516B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9014DDD-1315-AB49-B88F-FE2792ED77D9}"/>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6" name="Footer Placeholder 5">
            <a:extLst>
              <a:ext uri="{FF2B5EF4-FFF2-40B4-BE49-F238E27FC236}">
                <a16:creationId xmlns:a16="http://schemas.microsoft.com/office/drawing/2014/main" id="{21EC7069-7674-2047-B3D6-5FFB328C3E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A96313-2418-D645-AEA3-63B554E97974}"/>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825520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95C75-D2EC-2F47-BE7B-62A4E72D9E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C3E08D-AAC8-6443-929D-94A14AFE2FB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6E4FBA-88FD-6142-9A9F-C3DA48888C31}"/>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5" name="Footer Placeholder 4">
            <a:extLst>
              <a:ext uri="{FF2B5EF4-FFF2-40B4-BE49-F238E27FC236}">
                <a16:creationId xmlns:a16="http://schemas.microsoft.com/office/drawing/2014/main" id="{73D6A882-17E3-3144-9F34-8E1CC7654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B08D0-9D92-234D-9FAF-1968FD56B050}"/>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2164384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61C7F6-1F61-5B4E-83E7-8627E056C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7AA0FA3-C179-634D-B6ED-EB730EBA312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F5F49-3499-8142-8B4D-DD5C13484310}"/>
              </a:ext>
            </a:extLst>
          </p:cNvPr>
          <p:cNvSpPr>
            <a:spLocks noGrp="1"/>
          </p:cNvSpPr>
          <p:nvPr>
            <p:ph type="dt" sz="half" idx="10"/>
          </p:nvPr>
        </p:nvSpPr>
        <p:spPr/>
        <p:txBody>
          <a:bodyPr/>
          <a:lstStyle/>
          <a:p>
            <a:fld id="{752A4607-6302-964B-814E-AC2253837832}" type="datetimeFigureOut">
              <a:rPr lang="en-US" smtClean="0"/>
              <a:t>1/23/2020</a:t>
            </a:fld>
            <a:endParaRPr lang="en-US"/>
          </a:p>
        </p:txBody>
      </p:sp>
      <p:sp>
        <p:nvSpPr>
          <p:cNvPr id="5" name="Footer Placeholder 4">
            <a:extLst>
              <a:ext uri="{FF2B5EF4-FFF2-40B4-BE49-F238E27FC236}">
                <a16:creationId xmlns:a16="http://schemas.microsoft.com/office/drawing/2014/main" id="{DBDFFCC5-72C2-9D45-9B67-365B06E6C8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3F5957-015D-894B-A7ED-1CB4DA6E716F}"/>
              </a:ext>
            </a:extLst>
          </p:cNvPr>
          <p:cNvSpPr>
            <a:spLocks noGrp="1"/>
          </p:cNvSpPr>
          <p:nvPr>
            <p:ph type="sldNum" sz="quarter" idx="12"/>
          </p:nvPr>
        </p:nvSpPr>
        <p:spPr/>
        <p:txBody>
          <a:bodyPr/>
          <a:lstStyle/>
          <a:p>
            <a:fld id="{7D8711F3-2D11-2244-BCFA-8BAEB36F0557}" type="slidenum">
              <a:rPr lang="en-US" smtClean="0"/>
              <a:t>‹#›</a:t>
            </a:fld>
            <a:endParaRPr lang="en-US"/>
          </a:p>
        </p:txBody>
      </p:sp>
    </p:spTree>
    <p:extLst>
      <p:ext uri="{BB962C8B-B14F-4D97-AF65-F5344CB8AC3E}">
        <p14:creationId xmlns:p14="http://schemas.microsoft.com/office/powerpoint/2010/main" val="1105892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29BCE1-1562-6B48-A933-45375358DF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B7DAB4-23F8-8F4F-BFB7-043C1E16FF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8B35FD-9A66-9D42-8060-5D60BDB57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A4607-6302-964B-814E-AC2253837832}" type="datetimeFigureOut">
              <a:rPr lang="en-US" smtClean="0"/>
              <a:t>1/23/2020</a:t>
            </a:fld>
            <a:endParaRPr lang="en-US"/>
          </a:p>
        </p:txBody>
      </p:sp>
      <p:sp>
        <p:nvSpPr>
          <p:cNvPr id="5" name="Footer Placeholder 4">
            <a:extLst>
              <a:ext uri="{FF2B5EF4-FFF2-40B4-BE49-F238E27FC236}">
                <a16:creationId xmlns:a16="http://schemas.microsoft.com/office/drawing/2014/main" id="{C19E2C22-62A6-AC43-9E15-50D24CDD1F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F86B47-BBAB-F743-A1E0-D7908219F1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8711F3-2D11-2244-BCFA-8BAEB36F0557}" type="slidenum">
              <a:rPr lang="en-US" smtClean="0"/>
              <a:t>‹#›</a:t>
            </a:fld>
            <a:endParaRPr lang="en-US"/>
          </a:p>
        </p:txBody>
      </p:sp>
    </p:spTree>
    <p:extLst>
      <p:ext uri="{BB962C8B-B14F-4D97-AF65-F5344CB8AC3E}">
        <p14:creationId xmlns:p14="http://schemas.microsoft.com/office/powerpoint/2010/main" val="1431154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ACC7A67-BBE0-F04F-9B4F-FB5BA69783C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4291" y="365125"/>
            <a:ext cx="10199509" cy="5883275"/>
          </a:xfrm>
        </p:spPr>
      </p:pic>
      <p:sp>
        <p:nvSpPr>
          <p:cNvPr id="3" name="TextBox 2">
            <a:extLst>
              <a:ext uri="{FF2B5EF4-FFF2-40B4-BE49-F238E27FC236}">
                <a16:creationId xmlns:a16="http://schemas.microsoft.com/office/drawing/2014/main" id="{33692885-CD7E-5F40-ABCA-E68818CBF9F6}"/>
              </a:ext>
            </a:extLst>
          </p:cNvPr>
          <p:cNvSpPr txBox="1"/>
          <p:nvPr/>
        </p:nvSpPr>
        <p:spPr>
          <a:xfrm>
            <a:off x="9090188" y="5725180"/>
            <a:ext cx="1947521" cy="523220"/>
          </a:xfrm>
          <a:prstGeom prst="rect">
            <a:avLst/>
          </a:prstGeom>
          <a:noFill/>
        </p:spPr>
        <p:txBody>
          <a:bodyPr wrap="none" rtlCol="0">
            <a:spAutoFit/>
          </a:bodyPr>
          <a:lstStyle/>
          <a:p>
            <a:r>
              <a:rPr lang="en-US" sz="2800" dirty="0"/>
              <a:t>Mat Hocken</a:t>
            </a:r>
          </a:p>
        </p:txBody>
      </p:sp>
    </p:spTree>
    <p:extLst>
      <p:ext uri="{BB962C8B-B14F-4D97-AF65-F5344CB8AC3E}">
        <p14:creationId xmlns:p14="http://schemas.microsoft.com/office/powerpoint/2010/main" val="3438113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01CAD9-CFEA-9E42-AD2B-1157EDA82740}"/>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FC1E8ED0-F888-3247-84C3-B55C936A924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87848"/>
            <a:ext cx="12192000" cy="8127999"/>
          </a:xfrm>
        </p:spPr>
      </p:pic>
    </p:spTree>
    <p:extLst>
      <p:ext uri="{BB962C8B-B14F-4D97-AF65-F5344CB8AC3E}">
        <p14:creationId xmlns:p14="http://schemas.microsoft.com/office/powerpoint/2010/main" val="2619239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BEF10DA-78C5-DF46-B7EB-452A061E6692}"/>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2698752"/>
            <a:ext cx="12192000" cy="9556752"/>
          </a:xfrm>
          <a:prstGeom prst="rect">
            <a:avLst/>
          </a:prstGeom>
        </p:spPr>
      </p:pic>
      <p:sp>
        <p:nvSpPr>
          <p:cNvPr id="2" name="TextBox 1">
            <a:extLst>
              <a:ext uri="{FF2B5EF4-FFF2-40B4-BE49-F238E27FC236}">
                <a16:creationId xmlns:a16="http://schemas.microsoft.com/office/drawing/2014/main" id="{A40566BA-68BB-A648-B5BF-03DC15683E39}"/>
              </a:ext>
            </a:extLst>
          </p:cNvPr>
          <p:cNvSpPr txBox="1"/>
          <p:nvPr/>
        </p:nvSpPr>
        <p:spPr>
          <a:xfrm>
            <a:off x="2985796" y="1026367"/>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6038F632-CC8A-9A4A-894F-76613CE80FA7}"/>
              </a:ext>
            </a:extLst>
          </p:cNvPr>
          <p:cNvSpPr txBox="1"/>
          <p:nvPr/>
        </p:nvSpPr>
        <p:spPr>
          <a:xfrm>
            <a:off x="10668001" y="5934670"/>
            <a:ext cx="1303020" cy="923330"/>
          </a:xfrm>
          <a:prstGeom prst="rect">
            <a:avLst/>
          </a:prstGeom>
          <a:noFill/>
        </p:spPr>
        <p:txBody>
          <a:bodyPr wrap="square" rtlCol="0">
            <a:spAutoFit/>
          </a:bodyPr>
          <a:lstStyle/>
          <a:p>
            <a:r>
              <a:rPr lang="en-US" b="1" dirty="0"/>
              <a:t>5</a:t>
            </a:r>
            <a:r>
              <a:rPr lang="en-US" b="1" baseline="30000" dirty="0"/>
              <a:t>th</a:t>
            </a:r>
            <a:r>
              <a:rPr lang="en-US" b="1" dirty="0"/>
              <a:t> Av </a:t>
            </a:r>
          </a:p>
          <a:p>
            <a:r>
              <a:rPr lang="en-US" b="1" dirty="0"/>
              <a:t>New York 1900</a:t>
            </a:r>
          </a:p>
        </p:txBody>
      </p:sp>
    </p:spTree>
    <p:extLst>
      <p:ext uri="{BB962C8B-B14F-4D97-AF65-F5344CB8AC3E}">
        <p14:creationId xmlns:p14="http://schemas.microsoft.com/office/powerpoint/2010/main" val="9667224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73325-7EC0-704A-B104-E143C911731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84EBBD-240E-F449-A74F-AC66974710E9}"/>
              </a:ext>
            </a:extLst>
          </p:cNvPr>
          <p:cNvSpPr>
            <a:spLocks noGrp="1"/>
          </p:cNvSpPr>
          <p:nvPr>
            <p:ph idx="1"/>
          </p:nvPr>
        </p:nvSpPr>
        <p:spPr/>
        <p:txBody>
          <a:bodyPr/>
          <a:lstStyle/>
          <a:p>
            <a:endParaRPr lang="en-US"/>
          </a:p>
        </p:txBody>
      </p:sp>
      <p:pic>
        <p:nvPicPr>
          <p:cNvPr id="4" name="Content Placeholder 3">
            <a:extLst>
              <a:ext uri="{FF2B5EF4-FFF2-40B4-BE49-F238E27FC236}">
                <a16:creationId xmlns:a16="http://schemas.microsoft.com/office/drawing/2014/main" id="{7E5D0911-0326-C04D-8CFA-E9AD368CCA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03261"/>
            <a:ext cx="12191999" cy="8763000"/>
          </a:xfrm>
          <a:prstGeom prst="rect">
            <a:avLst/>
          </a:prstGeom>
        </p:spPr>
      </p:pic>
      <p:sp>
        <p:nvSpPr>
          <p:cNvPr id="5" name="TextBox 4">
            <a:extLst>
              <a:ext uri="{FF2B5EF4-FFF2-40B4-BE49-F238E27FC236}">
                <a16:creationId xmlns:a16="http://schemas.microsoft.com/office/drawing/2014/main" id="{7C3D8172-2A75-E945-88AE-78AAAB9F32D7}"/>
              </a:ext>
            </a:extLst>
          </p:cNvPr>
          <p:cNvSpPr txBox="1"/>
          <p:nvPr/>
        </p:nvSpPr>
        <p:spPr>
          <a:xfrm>
            <a:off x="10702290" y="5715298"/>
            <a:ext cx="1303020" cy="923330"/>
          </a:xfrm>
          <a:prstGeom prst="rect">
            <a:avLst/>
          </a:prstGeom>
          <a:noFill/>
        </p:spPr>
        <p:txBody>
          <a:bodyPr wrap="square" rtlCol="0">
            <a:spAutoFit/>
          </a:bodyPr>
          <a:lstStyle/>
          <a:p>
            <a:r>
              <a:rPr lang="en-US" b="1" dirty="0">
                <a:solidFill>
                  <a:schemeClr val="bg1"/>
                </a:solidFill>
              </a:rPr>
              <a:t>5</a:t>
            </a:r>
            <a:r>
              <a:rPr lang="en-US" b="1" baseline="30000" dirty="0">
                <a:solidFill>
                  <a:schemeClr val="bg1"/>
                </a:solidFill>
              </a:rPr>
              <a:t>th</a:t>
            </a:r>
            <a:r>
              <a:rPr lang="en-US" b="1" dirty="0">
                <a:solidFill>
                  <a:schemeClr val="bg1"/>
                </a:solidFill>
              </a:rPr>
              <a:t> Av </a:t>
            </a:r>
          </a:p>
          <a:p>
            <a:r>
              <a:rPr lang="en-US" b="1" dirty="0">
                <a:solidFill>
                  <a:schemeClr val="bg1"/>
                </a:solidFill>
              </a:rPr>
              <a:t>New York 1913</a:t>
            </a:r>
          </a:p>
        </p:txBody>
      </p:sp>
    </p:spTree>
    <p:extLst>
      <p:ext uri="{BB962C8B-B14F-4D97-AF65-F5344CB8AC3E}">
        <p14:creationId xmlns:p14="http://schemas.microsoft.com/office/powerpoint/2010/main" val="9875200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BB0B2D-252F-5E40-A93E-83F3D93AFB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31900"/>
            <a:ext cx="12192000" cy="8783552"/>
          </a:xfrm>
          <a:prstGeom prst="rect">
            <a:avLst/>
          </a:prstGeom>
        </p:spPr>
      </p:pic>
      <p:sp>
        <p:nvSpPr>
          <p:cNvPr id="3" name="TextBox 2">
            <a:extLst>
              <a:ext uri="{FF2B5EF4-FFF2-40B4-BE49-F238E27FC236}">
                <a16:creationId xmlns:a16="http://schemas.microsoft.com/office/drawing/2014/main" id="{C6F4F059-82E8-7749-AFF1-599E55B432AF}"/>
              </a:ext>
            </a:extLst>
          </p:cNvPr>
          <p:cNvSpPr txBox="1"/>
          <p:nvPr/>
        </p:nvSpPr>
        <p:spPr>
          <a:xfrm>
            <a:off x="10058400" y="6858000"/>
            <a:ext cx="1303020" cy="369332"/>
          </a:xfrm>
          <a:prstGeom prst="rect">
            <a:avLst/>
          </a:prstGeom>
          <a:noFill/>
        </p:spPr>
        <p:txBody>
          <a:bodyPr wrap="square" rtlCol="0">
            <a:spAutoFit/>
          </a:bodyPr>
          <a:lstStyle/>
          <a:p>
            <a:r>
              <a:rPr lang="en-US" b="1" dirty="0">
                <a:solidFill>
                  <a:schemeClr val="bg1"/>
                </a:solidFill>
              </a:rPr>
              <a:t>NZ 1919 </a:t>
            </a:r>
          </a:p>
        </p:txBody>
      </p:sp>
    </p:spTree>
    <p:extLst>
      <p:ext uri="{BB962C8B-B14F-4D97-AF65-F5344CB8AC3E}">
        <p14:creationId xmlns:p14="http://schemas.microsoft.com/office/powerpoint/2010/main" val="40065499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F6CF5-03B6-AA4D-B15D-ABC9838B0A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07FF81-974F-C541-ABF3-50A0CFB15362}"/>
              </a:ext>
            </a:extLst>
          </p:cNvPr>
          <p:cNvSpPr>
            <a:spLocks noGrp="1"/>
          </p:cNvSpPr>
          <p:nvPr>
            <p:ph idx="1"/>
          </p:nvPr>
        </p:nvSpPr>
        <p:spPr/>
        <p:txBody>
          <a:bodyPr/>
          <a:lstStyle/>
          <a:p>
            <a:endParaRPr lang="en-US"/>
          </a:p>
        </p:txBody>
      </p:sp>
      <p:pic>
        <p:nvPicPr>
          <p:cNvPr id="5" name="Content Placeholder 6">
            <a:extLst>
              <a:ext uri="{FF2B5EF4-FFF2-40B4-BE49-F238E27FC236}">
                <a16:creationId xmlns:a16="http://schemas.microsoft.com/office/drawing/2014/main" id="{50C882B4-A105-2E46-9DA9-4704E01664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329779"/>
            <a:ext cx="12192000" cy="8755707"/>
          </a:xfrm>
          <a:prstGeom prst="rect">
            <a:avLst/>
          </a:prstGeom>
        </p:spPr>
      </p:pic>
      <p:sp>
        <p:nvSpPr>
          <p:cNvPr id="6" name="TextBox 5">
            <a:extLst>
              <a:ext uri="{FF2B5EF4-FFF2-40B4-BE49-F238E27FC236}">
                <a16:creationId xmlns:a16="http://schemas.microsoft.com/office/drawing/2014/main" id="{2E086B5A-C170-A942-A3BD-6CE2402A7877}"/>
              </a:ext>
            </a:extLst>
          </p:cNvPr>
          <p:cNvSpPr txBox="1"/>
          <p:nvPr/>
        </p:nvSpPr>
        <p:spPr>
          <a:xfrm>
            <a:off x="10058400" y="6858000"/>
            <a:ext cx="1303020" cy="369332"/>
          </a:xfrm>
          <a:prstGeom prst="rect">
            <a:avLst/>
          </a:prstGeom>
          <a:noFill/>
        </p:spPr>
        <p:txBody>
          <a:bodyPr wrap="square" rtlCol="0">
            <a:spAutoFit/>
          </a:bodyPr>
          <a:lstStyle/>
          <a:p>
            <a:r>
              <a:rPr lang="en-US" b="1" dirty="0"/>
              <a:t>NZ 1931</a:t>
            </a:r>
          </a:p>
        </p:txBody>
      </p:sp>
    </p:spTree>
    <p:extLst>
      <p:ext uri="{BB962C8B-B14F-4D97-AF65-F5344CB8AC3E}">
        <p14:creationId xmlns:p14="http://schemas.microsoft.com/office/powerpoint/2010/main" val="4191192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673F7C-F9E2-C541-9B00-4BB39A3C38AB}"/>
              </a:ext>
            </a:extLst>
          </p:cNvPr>
          <p:cNvSpPr/>
          <p:nvPr/>
        </p:nvSpPr>
        <p:spPr>
          <a:xfrm>
            <a:off x="781457" y="1622103"/>
            <a:ext cx="5314543" cy="3375920"/>
          </a:xfrm>
          <a:prstGeom prst="rect">
            <a:avLst/>
          </a:prstGeom>
        </p:spPr>
        <p:txBody>
          <a:bodyPr vert="horz" lIns="91440" tIns="45720" rIns="91440" bIns="45720" rtlCol="0" anchor="t">
            <a:noAutofit/>
          </a:bodyPr>
          <a:lstStyle/>
          <a:p>
            <a:pPr>
              <a:lnSpc>
                <a:spcPct val="90000"/>
              </a:lnSpc>
              <a:spcAft>
                <a:spcPts val="600"/>
              </a:spcAft>
            </a:pPr>
            <a:r>
              <a:rPr lang="en-US" sz="2800" dirty="0"/>
              <a:t>“We are committed to meeting the greatest challenge humanity faces; rapidly moving to a low carbon emissions society, restoring the health of our water, reversing the decline in biodiversity and at the same time, feeding our people.” </a:t>
            </a:r>
          </a:p>
          <a:p>
            <a:pPr algn="r">
              <a:lnSpc>
                <a:spcPct val="90000"/>
              </a:lnSpc>
              <a:spcAft>
                <a:spcPts val="600"/>
              </a:spcAft>
            </a:pPr>
            <a:endParaRPr lang="en-US" sz="2800" dirty="0"/>
          </a:p>
          <a:p>
            <a:pPr algn="r">
              <a:lnSpc>
                <a:spcPct val="90000"/>
              </a:lnSpc>
              <a:spcAft>
                <a:spcPts val="600"/>
              </a:spcAft>
            </a:pPr>
            <a:r>
              <a:rPr lang="en-US" sz="2800" dirty="0"/>
              <a:t>NZ Primary Sector Council </a:t>
            </a:r>
          </a:p>
        </p:txBody>
      </p:sp>
      <p:sp>
        <p:nvSpPr>
          <p:cNvPr id="11" name="Freeform: Shape 1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3" descr="A close up of a logo&#10;&#10;Description automatically generated">
            <a:extLst>
              <a:ext uri="{FF2B5EF4-FFF2-40B4-BE49-F238E27FC236}">
                <a16:creationId xmlns:a16="http://schemas.microsoft.com/office/drawing/2014/main" id="{CB81061A-C78C-474D-A6EF-9F79768DAF68}"/>
              </a:ext>
            </a:extLst>
          </p:cNvPr>
          <p:cNvPicPr>
            <a:picLocks noChangeAspect="1"/>
          </p:cNvPicPr>
          <p:nvPr/>
        </p:nvPicPr>
        <p:blipFill rotWithShape="1">
          <a:blip r:embed="rId3"/>
          <a:srcRect l="738" r="3032"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56374271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673F7C-F9E2-C541-9B00-4BB39A3C38AB}"/>
              </a:ext>
            </a:extLst>
          </p:cNvPr>
          <p:cNvSpPr/>
          <p:nvPr/>
        </p:nvSpPr>
        <p:spPr>
          <a:xfrm>
            <a:off x="868640" y="1672130"/>
            <a:ext cx="5314543" cy="4608099"/>
          </a:xfrm>
          <a:prstGeom prst="rect">
            <a:avLst/>
          </a:prstGeom>
        </p:spPr>
        <p:txBody>
          <a:bodyPr vert="horz" lIns="91440" tIns="45720" rIns="91440" bIns="45720" rtlCol="0" anchor="t">
            <a:noAutofit/>
          </a:bodyPr>
          <a:lstStyle/>
          <a:p>
            <a:pPr>
              <a:lnSpc>
                <a:spcPct val="90000"/>
              </a:lnSpc>
              <a:spcAft>
                <a:spcPts val="600"/>
              </a:spcAft>
            </a:pPr>
            <a:r>
              <a:rPr lang="en-US" sz="2800" dirty="0"/>
              <a:t>Key obstacles to </a:t>
            </a:r>
            <a:r>
              <a:rPr lang="en-US" sz="2800" dirty="0" err="1"/>
              <a:t>agri</a:t>
            </a:r>
            <a:r>
              <a:rPr lang="en-US" sz="2800" dirty="0"/>
              <a:t> innovation: lack of collaboration, slow uptake of technology and innovation by the farming sector, lack of skills and skill development, lack of a coordinated and focused sector, need to accelerate </a:t>
            </a:r>
            <a:r>
              <a:rPr lang="en-US" sz="2800" dirty="0" err="1"/>
              <a:t>commercialisation</a:t>
            </a:r>
            <a:r>
              <a:rPr lang="en-US" sz="2800" dirty="0"/>
              <a:t>.” </a:t>
            </a:r>
          </a:p>
          <a:p>
            <a:pPr>
              <a:lnSpc>
                <a:spcPct val="90000"/>
              </a:lnSpc>
              <a:spcAft>
                <a:spcPts val="600"/>
              </a:spcAft>
            </a:pPr>
            <a:endParaRPr lang="en-US" sz="2800" dirty="0"/>
          </a:p>
          <a:p>
            <a:pPr algn="r">
              <a:lnSpc>
                <a:spcPct val="90000"/>
              </a:lnSpc>
              <a:spcAft>
                <a:spcPts val="600"/>
              </a:spcAft>
            </a:pPr>
            <a:r>
              <a:rPr lang="en-US" sz="2800" dirty="0"/>
              <a:t>NZ </a:t>
            </a:r>
            <a:r>
              <a:rPr lang="en-US" sz="2800" dirty="0" err="1"/>
              <a:t>Agritech</a:t>
            </a:r>
            <a:r>
              <a:rPr lang="en-US" sz="2800" dirty="0"/>
              <a:t> Sector Strategy </a:t>
            </a:r>
          </a:p>
        </p:txBody>
      </p:sp>
      <p:sp>
        <p:nvSpPr>
          <p:cNvPr id="23" name="Freeform: Shape 2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52AC6D7F-F068-4E11-BB06-F601D89BB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783D765-5779-A848-90E1-02E3891AE6C3}"/>
              </a:ext>
            </a:extLst>
          </p:cNvPr>
          <p:cNvPicPr>
            <a:picLocks noChangeAspect="1"/>
          </p:cNvPicPr>
          <p:nvPr/>
        </p:nvPicPr>
        <p:blipFill>
          <a:blip r:embed="rId3"/>
          <a:stretch>
            <a:fillRect/>
          </a:stretch>
        </p:blipFill>
        <p:spPr>
          <a:xfrm>
            <a:off x="7884057" y="2033577"/>
            <a:ext cx="3796790" cy="1015641"/>
          </a:xfrm>
          <a:prstGeom prst="rect">
            <a:avLst/>
          </a:prstGeom>
        </p:spPr>
      </p:pic>
    </p:spTree>
    <p:extLst>
      <p:ext uri="{BB962C8B-B14F-4D97-AF65-F5344CB8AC3E}">
        <p14:creationId xmlns:p14="http://schemas.microsoft.com/office/powerpoint/2010/main" val="371456485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585C-B0EB-734E-9028-01774025CE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EC9D483-DEC7-6D4F-971F-EF0D612B121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CB40519-A7B3-8544-9980-8DFBCFDAA0F1}"/>
              </a:ext>
            </a:extLst>
          </p:cNvPr>
          <p:cNvPicPr>
            <a:picLocks noChangeAspect="1"/>
          </p:cNvPicPr>
          <p:nvPr/>
        </p:nvPicPr>
        <p:blipFill>
          <a:blip r:embed="rId3"/>
          <a:stretch>
            <a:fillRect/>
          </a:stretch>
        </p:blipFill>
        <p:spPr>
          <a:xfrm>
            <a:off x="0" y="-635000"/>
            <a:ext cx="12192000" cy="8128000"/>
          </a:xfrm>
          <a:prstGeom prst="rect">
            <a:avLst/>
          </a:prstGeom>
        </p:spPr>
      </p:pic>
      <p:sp>
        <p:nvSpPr>
          <p:cNvPr id="5" name="TextBox 4">
            <a:extLst>
              <a:ext uri="{FF2B5EF4-FFF2-40B4-BE49-F238E27FC236}">
                <a16:creationId xmlns:a16="http://schemas.microsoft.com/office/drawing/2014/main" id="{6F11AE50-DC96-3B44-B290-5E4E52771BFD}"/>
              </a:ext>
            </a:extLst>
          </p:cNvPr>
          <p:cNvSpPr txBox="1"/>
          <p:nvPr/>
        </p:nvSpPr>
        <p:spPr>
          <a:xfrm>
            <a:off x="9121140" y="6176963"/>
            <a:ext cx="2400300" cy="707886"/>
          </a:xfrm>
          <a:prstGeom prst="rect">
            <a:avLst/>
          </a:prstGeom>
          <a:noFill/>
        </p:spPr>
        <p:txBody>
          <a:bodyPr wrap="square" rtlCol="0">
            <a:spAutoFit/>
          </a:bodyPr>
          <a:lstStyle/>
          <a:p>
            <a:r>
              <a:rPr lang="en-US" sz="2000" dirty="0" err="1">
                <a:solidFill>
                  <a:schemeClr val="bg1"/>
                </a:solidFill>
              </a:rPr>
              <a:t>Agritech</a:t>
            </a:r>
            <a:r>
              <a:rPr lang="en-US" sz="2000" dirty="0">
                <a:solidFill>
                  <a:schemeClr val="bg1"/>
                </a:solidFill>
              </a:rPr>
              <a:t> hackathon 2017</a:t>
            </a:r>
          </a:p>
        </p:txBody>
      </p:sp>
    </p:spTree>
    <p:extLst>
      <p:ext uri="{BB962C8B-B14F-4D97-AF65-F5344CB8AC3E}">
        <p14:creationId xmlns:p14="http://schemas.microsoft.com/office/powerpoint/2010/main" val="34365556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ACC7A67-BBE0-F04F-9B4F-FB5BA69783C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4291" y="365125"/>
            <a:ext cx="10199509" cy="5883275"/>
          </a:xfrm>
        </p:spPr>
      </p:pic>
    </p:spTree>
    <p:extLst>
      <p:ext uri="{BB962C8B-B14F-4D97-AF65-F5344CB8AC3E}">
        <p14:creationId xmlns:p14="http://schemas.microsoft.com/office/powerpoint/2010/main" val="1465084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24C4C42-5621-9342-B8AF-2393BD5830E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0907" y="185867"/>
            <a:ext cx="9650185" cy="6380287"/>
          </a:xfrm>
        </p:spPr>
      </p:pic>
    </p:spTree>
    <p:extLst>
      <p:ext uri="{BB962C8B-B14F-4D97-AF65-F5344CB8AC3E}">
        <p14:creationId xmlns:p14="http://schemas.microsoft.com/office/powerpoint/2010/main" val="1396911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CECE-4546-9045-9456-3128214E87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4E28F1C-3DA0-214E-A301-17F1CDB96DFB}"/>
              </a:ext>
            </a:extLst>
          </p:cNvPr>
          <p:cNvSpPr>
            <a:spLocks noGrp="1"/>
          </p:cNvSpPr>
          <p:nvPr>
            <p:ph idx="1"/>
          </p:nvPr>
        </p:nvSpPr>
        <p:spPr/>
        <p:txBody>
          <a:bodyPr/>
          <a:lstStyle/>
          <a:p>
            <a:endParaRPr lang="en-US"/>
          </a:p>
        </p:txBody>
      </p:sp>
      <p:pic>
        <p:nvPicPr>
          <p:cNvPr id="4" name="Content Placeholder 4">
            <a:extLst>
              <a:ext uri="{FF2B5EF4-FFF2-40B4-BE49-F238E27FC236}">
                <a16:creationId xmlns:a16="http://schemas.microsoft.com/office/drawing/2014/main" id="{D20D930E-B4CB-3944-9353-E31C9B0E3AD1}"/>
              </a:ext>
            </a:extLst>
          </p:cNvPr>
          <p:cNvPicPr>
            <a:picLocks noChangeAspect="1"/>
          </p:cNvPicPr>
          <p:nvPr/>
        </p:nvPicPr>
        <p:blipFill>
          <a:blip r:embed="rId3"/>
          <a:stretch>
            <a:fillRect/>
          </a:stretch>
        </p:blipFill>
        <p:spPr>
          <a:xfrm>
            <a:off x="-4823" y="0"/>
            <a:ext cx="12196823" cy="6858000"/>
          </a:xfrm>
          <a:prstGeom prst="rect">
            <a:avLst/>
          </a:prstGeom>
        </p:spPr>
      </p:pic>
    </p:spTree>
    <p:extLst>
      <p:ext uri="{BB962C8B-B14F-4D97-AF65-F5344CB8AC3E}">
        <p14:creationId xmlns:p14="http://schemas.microsoft.com/office/powerpoint/2010/main" val="17611477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93E2C0-5F0B-4633-A07F-5149E4B3D76F}"/>
              </a:ext>
            </a:extLst>
          </p:cNvPr>
          <p:cNvPicPr>
            <a:picLocks noChangeAspect="1"/>
          </p:cNvPicPr>
          <p:nvPr/>
        </p:nvPicPr>
        <p:blipFill rotWithShape="1">
          <a:blip r:embed="rId3"/>
          <a:srcRect t="1316"/>
          <a:stretch/>
        </p:blipFill>
        <p:spPr>
          <a:xfrm>
            <a:off x="-1" y="10"/>
            <a:ext cx="12192000" cy="6857990"/>
          </a:xfrm>
          <a:prstGeom prst="rect">
            <a:avLst/>
          </a:prstGeom>
        </p:spPr>
      </p:pic>
      <p:sp>
        <p:nvSpPr>
          <p:cNvPr id="1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6993CAF8-8D3A-EE4D-A099-CDC92B25F6CE}"/>
              </a:ext>
            </a:extLst>
          </p:cNvPr>
          <p:cNvSpPr>
            <a:spLocks noGrp="1"/>
          </p:cNvSpPr>
          <p:nvPr>
            <p:ph type="title"/>
          </p:nvPr>
        </p:nvSpPr>
        <p:spPr>
          <a:xfrm>
            <a:off x="709448" y="1913950"/>
            <a:ext cx="4204137" cy="1342754"/>
          </a:xfrm>
        </p:spPr>
        <p:txBody>
          <a:bodyPr>
            <a:normAutofit/>
          </a:bodyPr>
          <a:lstStyle/>
          <a:p>
            <a:pPr algn="ctr"/>
            <a:r>
              <a:rPr lang="en-AU" sz="3600" b="1" dirty="0"/>
              <a:t>Five themes</a:t>
            </a:r>
            <a:br>
              <a:rPr lang="en-AU" sz="3600" b="1" dirty="0"/>
            </a:br>
            <a:endParaRPr lang="en-US" sz="3600" dirty="0"/>
          </a:p>
        </p:txBody>
      </p:sp>
      <p:cxnSp>
        <p:nvCxnSpPr>
          <p:cNvPr id="16" name="Straight Connector 1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49AEC5E-A0C1-2E4B-92D0-25A5A8F9E372}"/>
              </a:ext>
            </a:extLst>
          </p:cNvPr>
          <p:cNvSpPr>
            <a:spLocks noGrp="1"/>
          </p:cNvSpPr>
          <p:nvPr>
            <p:ph idx="1"/>
          </p:nvPr>
        </p:nvSpPr>
        <p:spPr>
          <a:xfrm>
            <a:off x="525516" y="3417573"/>
            <a:ext cx="4593021" cy="2619839"/>
          </a:xfrm>
        </p:spPr>
        <p:txBody>
          <a:bodyPr anchor="ctr">
            <a:normAutofit/>
          </a:bodyPr>
          <a:lstStyle/>
          <a:p>
            <a:pPr marL="514350" indent="-514350">
              <a:buFont typeface="+mj-lt"/>
              <a:buAutoNum type="arabicPeriod"/>
            </a:pPr>
            <a:r>
              <a:rPr lang="en-AU" sz="1800" b="1" dirty="0"/>
              <a:t>Getting closer to consumers</a:t>
            </a:r>
          </a:p>
          <a:p>
            <a:pPr marL="514350" indent="-514350">
              <a:buFont typeface="+mj-lt"/>
              <a:buAutoNum type="arabicPeriod"/>
            </a:pPr>
            <a:r>
              <a:rPr lang="en-AU" sz="1800" b="1" dirty="0">
                <a:ea typeface="Calibri" panose="020F0502020204030204" pitchFamily="34" charset="0"/>
                <a:cs typeface="Arial" panose="020B0604020202020204" pitchFamily="34" charset="0"/>
              </a:rPr>
              <a:t>Creating new business models</a:t>
            </a:r>
          </a:p>
          <a:p>
            <a:pPr marL="514350" indent="-514350">
              <a:buFont typeface="+mj-lt"/>
              <a:buAutoNum type="arabicPeriod"/>
            </a:pPr>
            <a:r>
              <a:rPr lang="en-AU" sz="1800" b="1" dirty="0"/>
              <a:t>Understanding and enhancing our environmental footprint</a:t>
            </a:r>
          </a:p>
          <a:p>
            <a:pPr marL="514350" indent="-514350">
              <a:buFont typeface="+mj-lt"/>
              <a:buAutoNum type="arabicPeriod"/>
            </a:pPr>
            <a:r>
              <a:rPr lang="en-AU" sz="1800" b="1" dirty="0"/>
              <a:t>Data for better decision making</a:t>
            </a:r>
          </a:p>
          <a:p>
            <a:pPr marL="514350" indent="-514350">
              <a:buFont typeface="+mj-lt"/>
              <a:buAutoNum type="arabicPeriod"/>
            </a:pPr>
            <a:r>
              <a:rPr lang="en-AU" sz="1800" b="1" dirty="0"/>
              <a:t>Driving value from regulation and compliance</a:t>
            </a:r>
            <a:endParaRPr lang="en-NZ" sz="1800" dirty="0"/>
          </a:p>
          <a:p>
            <a:endParaRPr lang="en-US" sz="1800" dirty="0"/>
          </a:p>
        </p:txBody>
      </p:sp>
      <p:pic>
        <p:nvPicPr>
          <p:cNvPr id="13" name="Content Placeholder 4">
            <a:extLst>
              <a:ext uri="{FF2B5EF4-FFF2-40B4-BE49-F238E27FC236}">
                <a16:creationId xmlns:a16="http://schemas.microsoft.com/office/drawing/2014/main" id="{1E30C737-65EB-4949-8A63-D88B258789FB}"/>
              </a:ext>
            </a:extLst>
          </p:cNvPr>
          <p:cNvPicPr>
            <a:picLocks noChangeAspect="1"/>
          </p:cNvPicPr>
          <p:nvPr/>
        </p:nvPicPr>
        <p:blipFill rotWithShape="1">
          <a:blip r:embed="rId4">
            <a:extLst>
              <a:ext uri="{28A0092B-C50C-407E-A947-70E740481C1C}">
                <a14:useLocalDpi xmlns:a14="http://schemas.microsoft.com/office/drawing/2010/main" val="0"/>
              </a:ext>
            </a:extLst>
          </a:blip>
          <a:srcRect b="51057"/>
          <a:stretch/>
        </p:blipFill>
        <p:spPr>
          <a:xfrm>
            <a:off x="7747462" y="0"/>
            <a:ext cx="4444537" cy="3076987"/>
          </a:xfrm>
          <a:prstGeom prst="rect">
            <a:avLst/>
          </a:prstGeom>
        </p:spPr>
      </p:pic>
    </p:spTree>
    <p:extLst>
      <p:ext uri="{BB962C8B-B14F-4D97-AF65-F5344CB8AC3E}">
        <p14:creationId xmlns:p14="http://schemas.microsoft.com/office/powerpoint/2010/main" val="694264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D20573-293B-4D4B-8C1D-9E7C71FDAA5A}"/>
              </a:ext>
            </a:extLst>
          </p:cNvPr>
          <p:cNvSpPr>
            <a:spLocks noGrp="1"/>
          </p:cNvSpPr>
          <p:nvPr>
            <p:ph type="title"/>
          </p:nvPr>
        </p:nvSpPr>
        <p:spPr>
          <a:xfrm>
            <a:off x="640079" y="2053641"/>
            <a:ext cx="3669161" cy="2760098"/>
          </a:xfrm>
        </p:spPr>
        <p:txBody>
          <a:bodyPr>
            <a:normAutofit/>
          </a:bodyPr>
          <a:lstStyle/>
          <a:p>
            <a:r>
              <a:rPr lang="en-AU" b="1" dirty="0">
                <a:solidFill>
                  <a:srgbClr val="FFFFFF"/>
                </a:solidFill>
              </a:rPr>
              <a:t>1. Getting closer to consumers</a:t>
            </a:r>
            <a:br>
              <a:rPr lang="en-NZ" dirty="0">
                <a:solidFill>
                  <a:srgbClr val="FFFFFF"/>
                </a:solidFill>
              </a:rPr>
            </a:br>
            <a:endParaRPr lang="en-US" dirty="0">
              <a:solidFill>
                <a:srgbClr val="FFFFFF"/>
              </a:solidFill>
            </a:endParaRPr>
          </a:p>
        </p:txBody>
      </p:sp>
      <p:sp>
        <p:nvSpPr>
          <p:cNvPr id="3" name="Content Placeholder 2">
            <a:extLst>
              <a:ext uri="{FF2B5EF4-FFF2-40B4-BE49-F238E27FC236}">
                <a16:creationId xmlns:a16="http://schemas.microsoft.com/office/drawing/2014/main" id="{0915921D-B16F-3A48-A553-DEB274BB7C4A}"/>
              </a:ext>
            </a:extLst>
          </p:cNvPr>
          <p:cNvSpPr>
            <a:spLocks noGrp="1"/>
          </p:cNvSpPr>
          <p:nvPr>
            <p:ph idx="1"/>
          </p:nvPr>
        </p:nvSpPr>
        <p:spPr>
          <a:xfrm>
            <a:off x="6090574" y="801866"/>
            <a:ext cx="5306084" cy="5230634"/>
          </a:xfrm>
        </p:spPr>
        <p:txBody>
          <a:bodyPr anchor="ctr">
            <a:normAutofit/>
          </a:bodyPr>
          <a:lstStyle/>
          <a:p>
            <a:pPr marL="0" indent="0">
              <a:buNone/>
            </a:pPr>
            <a:r>
              <a:rPr lang="en-AU" sz="2000" b="1" dirty="0">
                <a:solidFill>
                  <a:srgbClr val="000000"/>
                </a:solidFill>
              </a:rPr>
              <a:t> </a:t>
            </a:r>
            <a:endParaRPr lang="en-NZ" sz="2000" dirty="0">
              <a:solidFill>
                <a:srgbClr val="000000"/>
              </a:solidFill>
            </a:endParaRPr>
          </a:p>
          <a:p>
            <a:pPr lvl="0"/>
            <a:r>
              <a:rPr lang="en-AU" dirty="0">
                <a:solidFill>
                  <a:srgbClr val="000000"/>
                </a:solidFill>
              </a:rPr>
              <a:t>How do we verify and present best practice in a meaningful manner for discerning customers and communities? </a:t>
            </a:r>
            <a:endParaRPr lang="en-NZ" dirty="0">
              <a:solidFill>
                <a:srgbClr val="000000"/>
              </a:solidFill>
            </a:endParaRPr>
          </a:p>
          <a:p>
            <a:pPr lvl="0"/>
            <a:r>
              <a:rPr lang="en-AU" dirty="0">
                <a:solidFill>
                  <a:srgbClr val="000000"/>
                </a:solidFill>
              </a:rPr>
              <a:t>How do we collectively understand what consumers want and efficiently respond to changing consumer demands? </a:t>
            </a:r>
            <a:endParaRPr lang="en-NZ" dirty="0">
              <a:solidFill>
                <a:srgbClr val="000000"/>
              </a:solidFill>
            </a:endParaRPr>
          </a:p>
          <a:p>
            <a:pPr lvl="0"/>
            <a:r>
              <a:rPr lang="en-AU" dirty="0">
                <a:solidFill>
                  <a:srgbClr val="000000"/>
                </a:solidFill>
              </a:rPr>
              <a:t>How could technology help to create guarantees re product safety/food security? </a:t>
            </a:r>
            <a:endParaRPr lang="en-NZ" dirty="0">
              <a:solidFill>
                <a:srgbClr val="000000"/>
              </a:solidFill>
            </a:endParaRPr>
          </a:p>
          <a:p>
            <a:endParaRPr lang="en-US" sz="2000" dirty="0">
              <a:solidFill>
                <a:srgbClr val="000000"/>
              </a:solidFill>
            </a:endParaRPr>
          </a:p>
        </p:txBody>
      </p:sp>
    </p:spTree>
    <p:extLst>
      <p:ext uri="{BB962C8B-B14F-4D97-AF65-F5344CB8AC3E}">
        <p14:creationId xmlns:p14="http://schemas.microsoft.com/office/powerpoint/2010/main" val="1514857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91E1446-544F-694B-8287-D17CC23C7254}"/>
              </a:ext>
            </a:extLst>
          </p:cNvPr>
          <p:cNvSpPr>
            <a:spLocks noGrp="1"/>
          </p:cNvSpPr>
          <p:nvPr>
            <p:ph type="title"/>
          </p:nvPr>
        </p:nvSpPr>
        <p:spPr>
          <a:xfrm>
            <a:off x="640079" y="2053641"/>
            <a:ext cx="3669161" cy="2760098"/>
          </a:xfrm>
        </p:spPr>
        <p:txBody>
          <a:bodyPr>
            <a:normAutofit/>
          </a:bodyPr>
          <a:lstStyle/>
          <a:p>
            <a:r>
              <a:rPr lang="en-AU" b="1" dirty="0">
                <a:solidFill>
                  <a:srgbClr val="FFFFFF"/>
                </a:solidFill>
                <a:ea typeface="Calibri" panose="020F0502020204030204" pitchFamily="34" charset="0"/>
                <a:cs typeface="Arial" panose="020B0604020202020204" pitchFamily="34" charset="0"/>
              </a:rPr>
              <a:t>2. Creating new business models </a:t>
            </a:r>
            <a:br>
              <a:rPr lang="en-NZ" sz="4100" dirty="0">
                <a:solidFill>
                  <a:srgbClr val="FFFFFF"/>
                </a:solidFill>
                <a:latin typeface="Calibri" panose="020F0502020204030204" pitchFamily="34" charset="0"/>
                <a:ea typeface="Calibri" panose="020F0502020204030204" pitchFamily="34" charset="0"/>
                <a:cs typeface="Arial" panose="020B0604020202020204" pitchFamily="34" charset="0"/>
              </a:rPr>
            </a:br>
            <a:endParaRPr lang="en-US" sz="4100" dirty="0">
              <a:solidFill>
                <a:srgbClr val="FFFFFF"/>
              </a:solidFill>
            </a:endParaRPr>
          </a:p>
        </p:txBody>
      </p:sp>
      <p:sp>
        <p:nvSpPr>
          <p:cNvPr id="3" name="Content Placeholder 2">
            <a:extLst>
              <a:ext uri="{FF2B5EF4-FFF2-40B4-BE49-F238E27FC236}">
                <a16:creationId xmlns:a16="http://schemas.microsoft.com/office/drawing/2014/main" id="{1F14F064-8AB1-7A48-BFA4-381F5F357187}"/>
              </a:ext>
            </a:extLst>
          </p:cNvPr>
          <p:cNvSpPr>
            <a:spLocks noGrp="1"/>
          </p:cNvSpPr>
          <p:nvPr>
            <p:ph idx="1"/>
          </p:nvPr>
        </p:nvSpPr>
        <p:spPr>
          <a:xfrm>
            <a:off x="6090574" y="801866"/>
            <a:ext cx="5306084" cy="5230634"/>
          </a:xfrm>
        </p:spPr>
        <p:txBody>
          <a:bodyPr anchor="ctr">
            <a:normAutofit/>
          </a:bodyPr>
          <a:lstStyle/>
          <a:p>
            <a:pPr>
              <a:spcAft>
                <a:spcPts val="0"/>
              </a:spcAft>
            </a:pPr>
            <a:endParaRPr lang="en-NZ" sz="2000" dirty="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600"/>
              </a:spcAft>
              <a:buFont typeface="Symbol" pitchFamily="2" charset="2"/>
              <a:buChar char=""/>
              <a:tabLst>
                <a:tab pos="252095" algn="l"/>
                <a:tab pos="540385" algn="l"/>
                <a:tab pos="252095" algn="l"/>
              </a:tabLst>
            </a:pPr>
            <a:r>
              <a:rPr lang="en-AU" dirty="0">
                <a:solidFill>
                  <a:srgbClr val="000000"/>
                </a:solidFill>
                <a:latin typeface="Arial" panose="020B0604020202020204" pitchFamily="34" charset="0"/>
                <a:ea typeface="Calibri" panose="020F0502020204030204" pitchFamily="34" charset="0"/>
                <a:cs typeface="Arial" panose="020B0604020202020204" pitchFamily="34" charset="0"/>
              </a:rPr>
              <a:t>How do we leverage our land assets through multiple revenue streams to build resilience into farming businesses? </a:t>
            </a:r>
            <a:endParaRPr lang="en-NZ" dirty="0">
              <a:solidFill>
                <a:srgbClr val="000000"/>
              </a:solidFill>
              <a:latin typeface="Proxima Nova"/>
              <a:ea typeface="Calibri" panose="020F0502020204030204" pitchFamily="34" charset="0"/>
              <a:cs typeface="Arial" panose="020B0604020202020204" pitchFamily="34" charset="0"/>
            </a:endParaRPr>
          </a:p>
          <a:p>
            <a:pPr marL="342900" lvl="0" indent="-342900">
              <a:spcAft>
                <a:spcPts val="600"/>
              </a:spcAft>
              <a:buFont typeface="Symbol" pitchFamily="2" charset="2"/>
              <a:buChar char=""/>
              <a:tabLst>
                <a:tab pos="252095" algn="l"/>
                <a:tab pos="540385" algn="l"/>
                <a:tab pos="252095" algn="l"/>
              </a:tabLst>
            </a:pPr>
            <a:r>
              <a:rPr lang="en-AU" dirty="0">
                <a:solidFill>
                  <a:srgbClr val="000000"/>
                </a:solidFill>
                <a:latin typeface="Arial" panose="020B0604020202020204" pitchFamily="34" charset="0"/>
                <a:ea typeface="Calibri" panose="020F0502020204030204" pitchFamily="34" charset="0"/>
                <a:cs typeface="Arial" panose="020B0604020202020204" pitchFamily="34" charset="0"/>
              </a:rPr>
              <a:t>How do we engage whole farm teams in the </a:t>
            </a:r>
            <a:r>
              <a:rPr lang="en-AU" i="1" dirty="0">
                <a:solidFill>
                  <a:srgbClr val="000000"/>
                </a:solidFill>
                <a:latin typeface="Arial" panose="020B0604020202020204" pitchFamily="34" charset="0"/>
                <a:ea typeface="Calibri" panose="020F0502020204030204" pitchFamily="34" charset="0"/>
                <a:cs typeface="Arial" panose="020B0604020202020204" pitchFamily="34" charset="0"/>
              </a:rPr>
              <a:t>business </a:t>
            </a:r>
            <a:r>
              <a:rPr lang="en-AU" dirty="0">
                <a:solidFill>
                  <a:srgbClr val="000000"/>
                </a:solidFill>
                <a:latin typeface="Arial" panose="020B0604020202020204" pitchFamily="34" charset="0"/>
                <a:ea typeface="Calibri" panose="020F0502020204030204" pitchFamily="34" charset="0"/>
                <a:cs typeface="Arial" panose="020B0604020202020204" pitchFamily="34" charset="0"/>
              </a:rPr>
              <a:t>of farming, for joint wealth and growth? </a:t>
            </a:r>
            <a:endParaRPr lang="en-NZ" dirty="0">
              <a:solidFill>
                <a:srgbClr val="000000"/>
              </a:solidFill>
              <a:latin typeface="Proxima Nova"/>
              <a:ea typeface="Calibri" panose="020F0502020204030204" pitchFamily="34" charset="0"/>
              <a:cs typeface="Arial" panose="020B0604020202020204" pitchFamily="34" charset="0"/>
            </a:endParaRPr>
          </a:p>
          <a:p>
            <a:pPr marL="342900" lvl="0" indent="-342900">
              <a:spcAft>
                <a:spcPts val="600"/>
              </a:spcAft>
              <a:buFont typeface="Symbol" pitchFamily="2" charset="2"/>
              <a:buChar char=""/>
              <a:tabLst>
                <a:tab pos="252095" algn="l"/>
                <a:tab pos="540385" algn="l"/>
                <a:tab pos="252095" algn="l"/>
              </a:tabLst>
            </a:pPr>
            <a:r>
              <a:rPr lang="en-AU" dirty="0">
                <a:solidFill>
                  <a:srgbClr val="000000"/>
                </a:solidFill>
                <a:latin typeface="Arial" panose="020B0604020202020204" pitchFamily="34" charset="0"/>
                <a:ea typeface="Calibri" panose="020F0502020204030204" pitchFamily="34" charset="0"/>
                <a:cs typeface="Arial" panose="020B0604020202020204" pitchFamily="34" charset="0"/>
              </a:rPr>
              <a:t>How do we create a ‘why’ for the whole farm team?</a:t>
            </a:r>
            <a:endParaRPr lang="en-NZ" dirty="0">
              <a:solidFill>
                <a:srgbClr val="000000"/>
              </a:solidFill>
              <a:latin typeface="Proxima Nova"/>
              <a:ea typeface="Calibri" panose="020F0502020204030204" pitchFamily="34" charset="0"/>
              <a:cs typeface="Arial" panose="020B0604020202020204" pitchFamily="34" charset="0"/>
            </a:endParaRPr>
          </a:p>
          <a:p>
            <a:endParaRPr lang="en-US" sz="2000" dirty="0">
              <a:solidFill>
                <a:srgbClr val="000000"/>
              </a:solidFill>
            </a:endParaRPr>
          </a:p>
        </p:txBody>
      </p:sp>
      <p:sp>
        <p:nvSpPr>
          <p:cNvPr id="4" name="Rectangle 3">
            <a:extLst>
              <a:ext uri="{FF2B5EF4-FFF2-40B4-BE49-F238E27FC236}">
                <a16:creationId xmlns:a16="http://schemas.microsoft.com/office/drawing/2014/main" id="{7F19DB1D-BFF9-514D-B560-31FE3D6BD4DF}"/>
              </a:ext>
            </a:extLst>
          </p:cNvPr>
          <p:cNvSpPr/>
          <p:nvPr/>
        </p:nvSpPr>
        <p:spPr>
          <a:xfrm>
            <a:off x="3048000" y="-764840"/>
            <a:ext cx="6096000" cy="754053"/>
          </a:xfrm>
          <a:prstGeom prst="rect">
            <a:avLst/>
          </a:prstGeom>
        </p:spPr>
        <p:txBody>
          <a:bodyPr>
            <a:spAutoFit/>
          </a:bodyPr>
          <a:lstStyle/>
          <a:p>
            <a:pPr>
              <a:spcAft>
                <a:spcPts val="600"/>
              </a:spcAft>
            </a:pPr>
            <a:r>
              <a:rPr lang="en-AU" dirty="0">
                <a:latin typeface="Arial" panose="020B0604020202020204" pitchFamily="34" charset="0"/>
                <a:ea typeface="Calibri" panose="020F0502020204030204" pitchFamily="34" charset="0"/>
                <a:cs typeface="Arial" panose="020B0604020202020204" pitchFamily="34" charset="0"/>
              </a:rPr>
              <a:t> </a:t>
            </a:r>
            <a:endParaRPr lang="en-NZ" sz="2000">
              <a:latin typeface="Calibri" panose="020F0502020204030204" pitchFamily="34" charset="0"/>
              <a:ea typeface="Calibri" panose="020F0502020204030204" pitchFamily="34" charset="0"/>
              <a:cs typeface="Arial" panose="020B0604020202020204" pitchFamily="34" charset="0"/>
            </a:endParaRPr>
          </a:p>
          <a:p>
            <a:pPr>
              <a:spcAft>
                <a:spcPts val="600"/>
              </a:spcAft>
            </a:pPr>
            <a:endParaRPr lang="en-NZ" sz="200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46578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F52773F-8EAF-3D4E-88D1-7FAF59839EA1}"/>
              </a:ext>
            </a:extLst>
          </p:cNvPr>
          <p:cNvSpPr>
            <a:spLocks noGrp="1"/>
          </p:cNvSpPr>
          <p:nvPr>
            <p:ph type="title"/>
          </p:nvPr>
        </p:nvSpPr>
        <p:spPr>
          <a:xfrm>
            <a:off x="382394" y="2552405"/>
            <a:ext cx="4064925" cy="2760098"/>
          </a:xfrm>
        </p:spPr>
        <p:txBody>
          <a:bodyPr>
            <a:normAutofit fontScale="90000"/>
          </a:bodyPr>
          <a:lstStyle/>
          <a:p>
            <a:r>
              <a:rPr lang="en-AU" sz="4900" b="1" dirty="0">
                <a:solidFill>
                  <a:srgbClr val="FFFFFF"/>
                </a:solidFill>
              </a:rPr>
              <a:t>3. Understanding and enhancing our environmental footprint </a:t>
            </a:r>
            <a:br>
              <a:rPr lang="en-NZ" sz="3700" dirty="0">
                <a:solidFill>
                  <a:srgbClr val="FFFFFF"/>
                </a:solidFill>
              </a:rPr>
            </a:br>
            <a:endParaRPr lang="en-US" sz="3700" dirty="0">
              <a:solidFill>
                <a:srgbClr val="FFFFFF"/>
              </a:solidFill>
            </a:endParaRPr>
          </a:p>
        </p:txBody>
      </p:sp>
      <p:sp>
        <p:nvSpPr>
          <p:cNvPr id="3" name="Content Placeholder 2">
            <a:extLst>
              <a:ext uri="{FF2B5EF4-FFF2-40B4-BE49-F238E27FC236}">
                <a16:creationId xmlns:a16="http://schemas.microsoft.com/office/drawing/2014/main" id="{D05911E9-7EAC-BC46-876B-6B83EF8241BD}"/>
              </a:ext>
            </a:extLst>
          </p:cNvPr>
          <p:cNvSpPr>
            <a:spLocks noGrp="1"/>
          </p:cNvSpPr>
          <p:nvPr>
            <p:ph idx="1"/>
          </p:nvPr>
        </p:nvSpPr>
        <p:spPr>
          <a:xfrm>
            <a:off x="6090574" y="801866"/>
            <a:ext cx="5306084" cy="5230634"/>
          </a:xfrm>
        </p:spPr>
        <p:txBody>
          <a:bodyPr anchor="ctr">
            <a:normAutofit lnSpcReduction="10000"/>
          </a:bodyPr>
          <a:lstStyle/>
          <a:p>
            <a:pPr marL="0" indent="0">
              <a:buNone/>
            </a:pPr>
            <a:r>
              <a:rPr lang="en-AU" sz="2400" b="1" dirty="0">
                <a:solidFill>
                  <a:srgbClr val="000000"/>
                </a:solidFill>
              </a:rPr>
              <a:t> </a:t>
            </a:r>
            <a:endParaRPr lang="en-NZ" sz="2400" dirty="0">
              <a:solidFill>
                <a:srgbClr val="000000"/>
              </a:solidFill>
            </a:endParaRPr>
          </a:p>
          <a:p>
            <a:pPr lvl="0"/>
            <a:r>
              <a:rPr lang="en-AU" dirty="0">
                <a:solidFill>
                  <a:srgbClr val="000000"/>
                </a:solidFill>
              </a:rPr>
              <a:t>How can we understand our carbon footprint on a farm by farm basis? </a:t>
            </a:r>
            <a:endParaRPr lang="en-NZ" dirty="0">
              <a:solidFill>
                <a:srgbClr val="000000"/>
              </a:solidFill>
            </a:endParaRPr>
          </a:p>
          <a:p>
            <a:pPr lvl="0"/>
            <a:r>
              <a:rPr lang="en-AU" dirty="0">
                <a:solidFill>
                  <a:srgbClr val="000000"/>
                </a:solidFill>
              </a:rPr>
              <a:t>How do we create a system to incentivise joint rural and urban wealth creation in an environmentally, culturally and socially sustainable manner? </a:t>
            </a:r>
            <a:endParaRPr lang="en-NZ" dirty="0">
              <a:solidFill>
                <a:srgbClr val="000000"/>
              </a:solidFill>
            </a:endParaRPr>
          </a:p>
          <a:p>
            <a:pPr lvl="0"/>
            <a:r>
              <a:rPr lang="en-AU" dirty="0">
                <a:solidFill>
                  <a:srgbClr val="000000"/>
                </a:solidFill>
              </a:rPr>
              <a:t>How can we utilise technology and knowledge to be more efficient with water use, both for reuse and storage?</a:t>
            </a:r>
            <a:endParaRPr lang="en-NZ"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851983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AE93BA4-56DA-B442-809D-16E0796C2755}"/>
              </a:ext>
            </a:extLst>
          </p:cNvPr>
          <p:cNvSpPr>
            <a:spLocks noGrp="1"/>
          </p:cNvSpPr>
          <p:nvPr>
            <p:ph type="title"/>
          </p:nvPr>
        </p:nvSpPr>
        <p:spPr>
          <a:xfrm>
            <a:off x="640079" y="2053641"/>
            <a:ext cx="3669161" cy="2760098"/>
          </a:xfrm>
        </p:spPr>
        <p:txBody>
          <a:bodyPr>
            <a:normAutofit fontScale="90000"/>
          </a:bodyPr>
          <a:lstStyle/>
          <a:p>
            <a:r>
              <a:rPr lang="en-AU" b="1" dirty="0">
                <a:solidFill>
                  <a:srgbClr val="FFFFFF"/>
                </a:solidFill>
              </a:rPr>
              <a:t>4. Data </a:t>
            </a:r>
            <a:br>
              <a:rPr lang="en-AU" b="1" dirty="0">
                <a:solidFill>
                  <a:srgbClr val="FFFFFF"/>
                </a:solidFill>
              </a:rPr>
            </a:br>
            <a:r>
              <a:rPr lang="en-AU" b="1" dirty="0">
                <a:solidFill>
                  <a:srgbClr val="FFFFFF"/>
                </a:solidFill>
              </a:rPr>
              <a:t>for better decision making </a:t>
            </a:r>
            <a:br>
              <a:rPr lang="en-NZ" dirty="0">
                <a:solidFill>
                  <a:srgbClr val="FFFFFF"/>
                </a:solidFill>
              </a:rPr>
            </a:br>
            <a:endParaRPr lang="en-US" dirty="0">
              <a:solidFill>
                <a:srgbClr val="FFFFFF"/>
              </a:solidFill>
            </a:endParaRPr>
          </a:p>
        </p:txBody>
      </p:sp>
      <p:sp>
        <p:nvSpPr>
          <p:cNvPr id="3" name="Content Placeholder 2">
            <a:extLst>
              <a:ext uri="{FF2B5EF4-FFF2-40B4-BE49-F238E27FC236}">
                <a16:creationId xmlns:a16="http://schemas.microsoft.com/office/drawing/2014/main" id="{514F35B1-8F14-EE4D-9156-D5DA4ADBE478}"/>
              </a:ext>
            </a:extLst>
          </p:cNvPr>
          <p:cNvSpPr>
            <a:spLocks noGrp="1"/>
          </p:cNvSpPr>
          <p:nvPr>
            <p:ph idx="1"/>
          </p:nvPr>
        </p:nvSpPr>
        <p:spPr>
          <a:xfrm>
            <a:off x="6090574" y="801866"/>
            <a:ext cx="5306084" cy="5230634"/>
          </a:xfrm>
        </p:spPr>
        <p:txBody>
          <a:bodyPr anchor="ctr">
            <a:normAutofit/>
          </a:bodyPr>
          <a:lstStyle/>
          <a:p>
            <a:pPr marL="0" indent="0">
              <a:buNone/>
            </a:pPr>
            <a:r>
              <a:rPr lang="en-AU" sz="2400" b="1" dirty="0">
                <a:solidFill>
                  <a:srgbClr val="000000"/>
                </a:solidFill>
              </a:rPr>
              <a:t> </a:t>
            </a:r>
            <a:endParaRPr lang="en-NZ" dirty="0">
              <a:solidFill>
                <a:srgbClr val="000000"/>
              </a:solidFill>
            </a:endParaRPr>
          </a:p>
          <a:p>
            <a:pPr lvl="0"/>
            <a:r>
              <a:rPr lang="en-AU" dirty="0">
                <a:solidFill>
                  <a:srgbClr val="000000"/>
                </a:solidFill>
              </a:rPr>
              <a:t>How do we collaboratively share data in a manner which enables faster more flexible business innovation?</a:t>
            </a:r>
            <a:endParaRPr lang="en-NZ" dirty="0">
              <a:solidFill>
                <a:srgbClr val="000000"/>
              </a:solidFill>
            </a:endParaRPr>
          </a:p>
          <a:p>
            <a:pPr lvl="0"/>
            <a:r>
              <a:rPr lang="en-AU" dirty="0">
                <a:solidFill>
                  <a:srgbClr val="000000"/>
                </a:solidFill>
              </a:rPr>
              <a:t>How do we create a better trusted information flow to farmers?</a:t>
            </a:r>
            <a:endParaRPr lang="en-NZ" dirty="0">
              <a:solidFill>
                <a:srgbClr val="000000"/>
              </a:solidFill>
            </a:endParaRPr>
          </a:p>
          <a:p>
            <a:pPr lvl="0"/>
            <a:r>
              <a:rPr lang="en-AU" dirty="0">
                <a:solidFill>
                  <a:srgbClr val="000000"/>
                </a:solidFill>
              </a:rPr>
              <a:t>What should we be automating and tracking?</a:t>
            </a:r>
            <a:endParaRPr lang="en-NZ"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2273899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5F8A6AF-4227-CF40-8C24-13D2763ED4BD}"/>
              </a:ext>
            </a:extLst>
          </p:cNvPr>
          <p:cNvSpPr>
            <a:spLocks noGrp="1"/>
          </p:cNvSpPr>
          <p:nvPr>
            <p:ph type="title"/>
          </p:nvPr>
        </p:nvSpPr>
        <p:spPr>
          <a:xfrm>
            <a:off x="640079" y="2053641"/>
            <a:ext cx="3669161" cy="2760098"/>
          </a:xfrm>
        </p:spPr>
        <p:txBody>
          <a:bodyPr>
            <a:normAutofit fontScale="90000"/>
          </a:bodyPr>
          <a:lstStyle/>
          <a:p>
            <a:r>
              <a:rPr lang="en-AU" sz="4900" b="1" dirty="0">
                <a:solidFill>
                  <a:srgbClr val="FFFFFF"/>
                </a:solidFill>
              </a:rPr>
              <a:t>5. Driving </a:t>
            </a:r>
            <a:br>
              <a:rPr lang="en-AU" sz="4900" b="1" dirty="0">
                <a:solidFill>
                  <a:srgbClr val="FFFFFF"/>
                </a:solidFill>
              </a:rPr>
            </a:br>
            <a:r>
              <a:rPr lang="en-AU" sz="4900" b="1" dirty="0">
                <a:solidFill>
                  <a:srgbClr val="FFFFFF"/>
                </a:solidFill>
              </a:rPr>
              <a:t>value from regulation and compliance </a:t>
            </a:r>
            <a:br>
              <a:rPr lang="en-NZ" dirty="0">
                <a:solidFill>
                  <a:srgbClr val="FFFFFF"/>
                </a:solidFill>
              </a:rPr>
            </a:br>
            <a:endParaRPr lang="en-US" dirty="0">
              <a:solidFill>
                <a:srgbClr val="FFFFFF"/>
              </a:solidFill>
            </a:endParaRPr>
          </a:p>
        </p:txBody>
      </p:sp>
      <p:sp>
        <p:nvSpPr>
          <p:cNvPr id="3" name="Content Placeholder 2">
            <a:extLst>
              <a:ext uri="{FF2B5EF4-FFF2-40B4-BE49-F238E27FC236}">
                <a16:creationId xmlns:a16="http://schemas.microsoft.com/office/drawing/2014/main" id="{71A83D3B-C419-114F-83E0-7E5EF419C615}"/>
              </a:ext>
            </a:extLst>
          </p:cNvPr>
          <p:cNvSpPr>
            <a:spLocks noGrp="1"/>
          </p:cNvSpPr>
          <p:nvPr>
            <p:ph idx="1"/>
          </p:nvPr>
        </p:nvSpPr>
        <p:spPr>
          <a:xfrm>
            <a:off x="6090574" y="801866"/>
            <a:ext cx="5306084" cy="5230634"/>
          </a:xfrm>
        </p:spPr>
        <p:txBody>
          <a:bodyPr anchor="ctr">
            <a:normAutofit/>
          </a:bodyPr>
          <a:lstStyle/>
          <a:p>
            <a:endParaRPr lang="en-NZ" sz="2400" dirty="0">
              <a:solidFill>
                <a:srgbClr val="000000"/>
              </a:solidFill>
            </a:endParaRPr>
          </a:p>
          <a:p>
            <a:r>
              <a:rPr lang="en-AU" dirty="0">
                <a:solidFill>
                  <a:srgbClr val="000000"/>
                </a:solidFill>
              </a:rPr>
              <a:t>How can the compliance burden can be shifted to add value to their businesses, through delivering greater returns or an improved market position. </a:t>
            </a:r>
            <a:r>
              <a:rPr lang="en-AU" b="1" dirty="0">
                <a:solidFill>
                  <a:srgbClr val="000000"/>
                </a:solidFill>
              </a:rPr>
              <a:t> </a:t>
            </a:r>
            <a:endParaRPr lang="en-NZ" dirty="0">
              <a:solidFill>
                <a:srgbClr val="000000"/>
              </a:solidFill>
            </a:endParaRPr>
          </a:p>
          <a:p>
            <a:pPr lvl="0"/>
            <a:r>
              <a:rPr lang="en-AU" dirty="0">
                <a:solidFill>
                  <a:srgbClr val="000000"/>
                </a:solidFill>
              </a:rPr>
              <a:t>How do we create value from animal identification systems, beyond biosecurity?</a:t>
            </a:r>
            <a:endParaRPr lang="en-NZ" dirty="0">
              <a:solidFill>
                <a:srgbClr val="000000"/>
              </a:solidFill>
            </a:endParaRPr>
          </a:p>
          <a:p>
            <a:pPr lvl="0"/>
            <a:r>
              <a:rPr lang="en-AU" dirty="0">
                <a:solidFill>
                  <a:srgbClr val="000000"/>
                </a:solidFill>
              </a:rPr>
              <a:t>How do we turn compliance into value creation? </a:t>
            </a:r>
            <a:endParaRPr lang="en-NZ"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1283429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elp">
            <a:extLst>
              <a:ext uri="{FF2B5EF4-FFF2-40B4-BE49-F238E27FC236}">
                <a16:creationId xmlns:a16="http://schemas.microsoft.com/office/drawing/2014/main" id="{9CEAA295-77BF-44DB-849D-A1C317CABA0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0254" y="1629089"/>
            <a:ext cx="3620021" cy="3620021"/>
          </a:xfrm>
          <a:prstGeom prst="rect">
            <a:avLst/>
          </a:prstGeom>
        </p:spPr>
      </p:pic>
      <p:sp>
        <p:nvSpPr>
          <p:cNvPr id="3" name="Content Placeholder 2">
            <a:extLst>
              <a:ext uri="{FF2B5EF4-FFF2-40B4-BE49-F238E27FC236}">
                <a16:creationId xmlns:a16="http://schemas.microsoft.com/office/drawing/2014/main" id="{05D631AF-DB8A-1743-8EE7-F1A14E89B9F2}"/>
              </a:ext>
            </a:extLst>
          </p:cNvPr>
          <p:cNvSpPr>
            <a:spLocks noGrp="1"/>
          </p:cNvSpPr>
          <p:nvPr>
            <p:ph idx="1"/>
          </p:nvPr>
        </p:nvSpPr>
        <p:spPr>
          <a:xfrm>
            <a:off x="6065129" y="1629089"/>
            <a:ext cx="4977578" cy="3639289"/>
          </a:xfrm>
        </p:spPr>
        <p:txBody>
          <a:bodyPr anchor="ctr">
            <a:normAutofit/>
          </a:bodyPr>
          <a:lstStyle/>
          <a:p>
            <a:pPr marL="0" indent="0">
              <a:buNone/>
            </a:pPr>
            <a:r>
              <a:rPr lang="en-US" dirty="0">
                <a:solidFill>
                  <a:srgbClr val="000000"/>
                </a:solidFill>
              </a:rPr>
              <a:t>What can Wispa members help us with?</a:t>
            </a:r>
          </a:p>
        </p:txBody>
      </p:sp>
    </p:spTree>
    <p:extLst>
      <p:ext uri="{BB962C8B-B14F-4D97-AF65-F5344CB8AC3E}">
        <p14:creationId xmlns:p14="http://schemas.microsoft.com/office/powerpoint/2010/main" val="19812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D2B9-01A4-5940-8C97-5B700B4A94A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ACC7A67-BBE0-F04F-9B4F-FB5BA69783C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199" y="365125"/>
            <a:ext cx="10515601" cy="6065603"/>
          </a:xfrm>
        </p:spPr>
      </p:pic>
    </p:spTree>
    <p:extLst>
      <p:ext uri="{BB962C8B-B14F-4D97-AF65-F5344CB8AC3E}">
        <p14:creationId xmlns:p14="http://schemas.microsoft.com/office/powerpoint/2010/main" val="37865016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1124</Words>
  <Application>Microsoft Office PowerPoint</Application>
  <PresentationFormat>Widescreen</PresentationFormat>
  <Paragraphs>104</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Proxima Nova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Five themes </vt:lpstr>
      <vt:lpstr>1. Getting closer to consumers </vt:lpstr>
      <vt:lpstr>2. Creating new business models  </vt:lpstr>
      <vt:lpstr>3. Understanding and enhancing our environmental footprint  </vt:lpstr>
      <vt:lpstr>4. Data  for better decision making  </vt:lpstr>
      <vt:lpstr>5. Driving  value from regulation and compliance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 Hocken</dc:creator>
  <cp:lastModifiedBy>Ernie Newman</cp:lastModifiedBy>
  <cp:revision>5</cp:revision>
  <cp:lastPrinted>2020-01-22T10:11:29Z</cp:lastPrinted>
  <dcterms:created xsi:type="dcterms:W3CDTF">2020-01-22T09:18:53Z</dcterms:created>
  <dcterms:modified xsi:type="dcterms:W3CDTF">2020-01-23T00:20:53Z</dcterms:modified>
</cp:coreProperties>
</file>